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0" r:id="rId4"/>
    <p:sldMasterId id="2147483984" r:id="rId5"/>
  </p:sldMasterIdLst>
  <p:notesMasterIdLst>
    <p:notesMasterId r:id="rId26"/>
  </p:notesMasterIdLst>
  <p:handoutMasterIdLst>
    <p:handoutMasterId r:id="rId27"/>
  </p:handoutMasterIdLst>
  <p:sldIdLst>
    <p:sldId id="486" r:id="rId6"/>
    <p:sldId id="487" r:id="rId7"/>
    <p:sldId id="257" r:id="rId8"/>
    <p:sldId id="501" r:id="rId9"/>
    <p:sldId id="290" r:id="rId10"/>
    <p:sldId id="506" r:id="rId11"/>
    <p:sldId id="510" r:id="rId12"/>
    <p:sldId id="297" r:id="rId13"/>
    <p:sldId id="299" r:id="rId14"/>
    <p:sldId id="488" r:id="rId15"/>
    <p:sldId id="520" r:id="rId16"/>
    <p:sldId id="511" r:id="rId17"/>
    <p:sldId id="516" r:id="rId18"/>
    <p:sldId id="298" r:id="rId19"/>
    <p:sldId id="519" r:id="rId20"/>
    <p:sldId id="518" r:id="rId21"/>
    <p:sldId id="300" r:id="rId22"/>
    <p:sldId id="512" r:id="rId23"/>
    <p:sldId id="513" r:id="rId24"/>
    <p:sldId id="294" r:id="rId25"/>
  </p:sldIdLst>
  <p:sldSz cx="12192000" cy="6858000"/>
  <p:notesSz cx="6735763" cy="98663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KingsBureauGrot FiveOne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KingsBureauGrot FiveOne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1" userDrawn="1">
          <p15:clr>
            <a:srgbClr val="A4A3A4"/>
          </p15:clr>
        </p15:guide>
        <p15:guide id="2" pos="67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8">
          <p15:clr>
            <a:srgbClr val="A4A3A4"/>
          </p15:clr>
        </p15:guide>
        <p15:guide id="2" pos="2122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6F51441-DD79-8D1F-FAC6-4C80D3B2FADC}" name="Julia Brown" initials="JB" userId="S::medjmb@leeds.ac.uk::006a8ec3-d68a-4ae7-b23f-d19e219205b0" providerId="AD"/>
  <p188:author id="{E71130D9-EC85-CFE2-42B2-D2B794B5A995}" name="Sarah Brown [CTRU-SIDD]" initials="SB[S" userId="S::medsbro@leeds.ac.uk::66341723-cbec-40e5-ad48-e5ededbf6792" providerId="AD"/>
  <p188:author id="{870028F9-FE12-87AD-1A72-5E1FF65218B1}" name="Adejoke Oluyase" initials="AO" userId="S::k1643757@kcl.ac.uk::898785eb-2feb-4f21-b753-3e33265c75a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EAEAEA"/>
    <a:srgbClr val="000099"/>
    <a:srgbClr val="0000CC"/>
    <a:srgbClr val="FF0000"/>
    <a:srgbClr val="CC0000"/>
    <a:srgbClr val="0069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799" autoAdjust="0"/>
    <p:restoredTop sz="94718" autoAdjust="0"/>
  </p:normalViewPr>
  <p:slideViewPr>
    <p:cSldViewPr>
      <p:cViewPr varScale="1">
        <p:scale>
          <a:sx n="62" d="100"/>
          <a:sy n="62" d="100"/>
        </p:scale>
        <p:origin x="1136" y="28"/>
      </p:cViewPr>
      <p:guideLst>
        <p:guide orient="horz" pos="731"/>
        <p:guide pos="678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2226" y="-108"/>
      </p:cViewPr>
      <p:guideLst>
        <p:guide orient="horz" pos="3108"/>
        <p:guide pos="2122"/>
      </p:guideLst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A061ED-005A-47D0-8C70-F38FA2A86011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231379F4-18E5-4FF9-9BBF-48173F3BC2FE}">
      <dgm:prSet/>
      <dgm:spPr/>
      <dgm:t>
        <a:bodyPr/>
        <a:lstStyle/>
        <a:p>
          <a:r>
            <a:rPr lang="en-IE" b="1" i="0" dirty="0"/>
            <a:t>Documents to be translated </a:t>
          </a:r>
          <a:r>
            <a:rPr lang="en-IE" b="0" i="0" dirty="0"/>
            <a:t>= All participant-facing documents (PIL, consent form, questionnaires, subject diary, GP letter)</a:t>
          </a:r>
          <a:endParaRPr lang="en-IE" dirty="0"/>
        </a:p>
      </dgm:t>
    </dgm:pt>
    <dgm:pt modelId="{EFF897A7-01FA-48D8-B494-13FA964118EE}" type="parTrans" cxnId="{82CCA063-FF3F-4328-B13D-10926BABD7F3}">
      <dgm:prSet/>
      <dgm:spPr/>
      <dgm:t>
        <a:bodyPr/>
        <a:lstStyle/>
        <a:p>
          <a:endParaRPr lang="en-IE"/>
        </a:p>
      </dgm:t>
    </dgm:pt>
    <dgm:pt modelId="{B6FF24D8-FD50-44AC-BD75-F0DD4AD50754}" type="sibTrans" cxnId="{82CCA063-FF3F-4328-B13D-10926BABD7F3}">
      <dgm:prSet/>
      <dgm:spPr/>
      <dgm:t>
        <a:bodyPr/>
        <a:lstStyle/>
        <a:p>
          <a:endParaRPr lang="en-IE"/>
        </a:p>
      </dgm:t>
    </dgm:pt>
    <dgm:pt modelId="{68B98FE0-478D-4DAC-A75D-DEB6FAC4CCEC}">
      <dgm:prSet/>
      <dgm:spPr/>
      <dgm:t>
        <a:bodyPr/>
        <a:lstStyle/>
        <a:p>
          <a:r>
            <a:rPr lang="en-IE" b="0" i="0" dirty="0"/>
            <a:t>Local teams translated English master document into native language </a:t>
          </a:r>
          <a:r>
            <a:rPr lang="en-IE" b="1" i="0" u="sng" dirty="0"/>
            <a:t>(forward translation)</a:t>
          </a:r>
          <a:endParaRPr lang="en-IE" b="1" u="sng" dirty="0"/>
        </a:p>
      </dgm:t>
    </dgm:pt>
    <dgm:pt modelId="{61A90B9E-D381-48A8-BE6B-FA3B1C50EAA6}" type="parTrans" cxnId="{666930EC-9F29-4830-B392-D479FACF9BB9}">
      <dgm:prSet/>
      <dgm:spPr/>
      <dgm:t>
        <a:bodyPr/>
        <a:lstStyle/>
        <a:p>
          <a:endParaRPr lang="en-IE"/>
        </a:p>
      </dgm:t>
    </dgm:pt>
    <dgm:pt modelId="{66CF02C2-201F-47B5-B0D8-4F0ED9586608}" type="sibTrans" cxnId="{666930EC-9F29-4830-B392-D479FACF9BB9}">
      <dgm:prSet/>
      <dgm:spPr/>
      <dgm:t>
        <a:bodyPr/>
        <a:lstStyle/>
        <a:p>
          <a:endParaRPr lang="en-IE"/>
        </a:p>
      </dgm:t>
    </dgm:pt>
    <dgm:pt modelId="{6D95300A-AB9E-4D90-87F2-E0064E79E11C}">
      <dgm:prSet custT="1"/>
      <dgm:spPr/>
      <dgm:t>
        <a:bodyPr/>
        <a:lstStyle/>
        <a:p>
          <a:r>
            <a:rPr lang="en-IE" sz="2200" b="0" i="0" dirty="0"/>
            <a:t>Local teams made changes necessary for local ethics approval </a:t>
          </a:r>
        </a:p>
        <a:p>
          <a:r>
            <a:rPr lang="en-IE" sz="1800" b="0" i="0" dirty="0" err="1"/>
            <a:t>e.g</a:t>
          </a:r>
          <a:r>
            <a:rPr lang="en-IE" sz="1800" b="0" i="0" dirty="0"/>
            <a:t> removal of collection of race/ethnicity data in Germany </a:t>
          </a:r>
          <a:endParaRPr lang="en-IE" sz="1800" dirty="0"/>
        </a:p>
      </dgm:t>
    </dgm:pt>
    <dgm:pt modelId="{C2CA6382-6ED5-4AF2-8270-4C2B26BC4BB5}" type="parTrans" cxnId="{6676CB7D-4F5C-4340-BD6A-BF9977206171}">
      <dgm:prSet/>
      <dgm:spPr/>
      <dgm:t>
        <a:bodyPr/>
        <a:lstStyle/>
        <a:p>
          <a:endParaRPr lang="en-IE"/>
        </a:p>
      </dgm:t>
    </dgm:pt>
    <dgm:pt modelId="{32F7359B-3161-4299-90E5-898AF1A304C8}" type="sibTrans" cxnId="{6676CB7D-4F5C-4340-BD6A-BF9977206171}">
      <dgm:prSet/>
      <dgm:spPr/>
      <dgm:t>
        <a:bodyPr/>
        <a:lstStyle/>
        <a:p>
          <a:endParaRPr lang="en-IE"/>
        </a:p>
      </dgm:t>
    </dgm:pt>
    <dgm:pt modelId="{0B9FE6A2-2B26-4913-884E-71AE91085C2E}">
      <dgm:prSet/>
      <dgm:spPr/>
      <dgm:t>
        <a:bodyPr/>
        <a:lstStyle/>
        <a:p>
          <a:r>
            <a:rPr lang="en-IE" b="0" i="0" dirty="0"/>
            <a:t>Changes sent to Sponsor for approval</a:t>
          </a:r>
          <a:endParaRPr lang="en-IE" dirty="0"/>
        </a:p>
      </dgm:t>
    </dgm:pt>
    <dgm:pt modelId="{CCD3A6E6-4CC7-4B27-B665-78A850947E24}" type="parTrans" cxnId="{8534AEB2-739A-465F-8C31-BA49119160F1}">
      <dgm:prSet/>
      <dgm:spPr/>
      <dgm:t>
        <a:bodyPr/>
        <a:lstStyle/>
        <a:p>
          <a:endParaRPr lang="en-IE"/>
        </a:p>
      </dgm:t>
    </dgm:pt>
    <dgm:pt modelId="{03CADEAB-7541-477E-9BBA-10E0684F6088}" type="sibTrans" cxnId="{8534AEB2-739A-465F-8C31-BA49119160F1}">
      <dgm:prSet/>
      <dgm:spPr/>
      <dgm:t>
        <a:bodyPr/>
        <a:lstStyle/>
        <a:p>
          <a:endParaRPr lang="en-IE"/>
        </a:p>
      </dgm:t>
    </dgm:pt>
    <dgm:pt modelId="{BFF6367F-4F0A-483C-B3AE-7F375F5A2F3E}" type="pres">
      <dgm:prSet presAssocID="{3BA061ED-005A-47D0-8C70-F38FA2A86011}" presName="outerComposite" presStyleCnt="0">
        <dgm:presLayoutVars>
          <dgm:chMax val="5"/>
          <dgm:dir/>
          <dgm:resizeHandles val="exact"/>
        </dgm:presLayoutVars>
      </dgm:prSet>
      <dgm:spPr/>
    </dgm:pt>
    <dgm:pt modelId="{03FE7656-257F-45F6-91FA-72EEF8FBBBD4}" type="pres">
      <dgm:prSet presAssocID="{3BA061ED-005A-47D0-8C70-F38FA2A86011}" presName="dummyMaxCanvas" presStyleCnt="0">
        <dgm:presLayoutVars/>
      </dgm:prSet>
      <dgm:spPr/>
    </dgm:pt>
    <dgm:pt modelId="{31CA833B-4DAD-47C1-AFA1-9824B6B8E793}" type="pres">
      <dgm:prSet presAssocID="{3BA061ED-005A-47D0-8C70-F38FA2A86011}" presName="FourNodes_1" presStyleLbl="node1" presStyleIdx="0" presStyleCnt="4">
        <dgm:presLayoutVars>
          <dgm:bulletEnabled val="1"/>
        </dgm:presLayoutVars>
      </dgm:prSet>
      <dgm:spPr/>
    </dgm:pt>
    <dgm:pt modelId="{FB431247-ACEE-4672-9682-5CB0C9E4C48E}" type="pres">
      <dgm:prSet presAssocID="{3BA061ED-005A-47D0-8C70-F38FA2A86011}" presName="FourNodes_2" presStyleLbl="node1" presStyleIdx="1" presStyleCnt="4">
        <dgm:presLayoutVars>
          <dgm:bulletEnabled val="1"/>
        </dgm:presLayoutVars>
      </dgm:prSet>
      <dgm:spPr/>
    </dgm:pt>
    <dgm:pt modelId="{1B948409-15D9-44A0-80EF-858A4E34ABBB}" type="pres">
      <dgm:prSet presAssocID="{3BA061ED-005A-47D0-8C70-F38FA2A86011}" presName="FourNodes_3" presStyleLbl="node1" presStyleIdx="2" presStyleCnt="4">
        <dgm:presLayoutVars>
          <dgm:bulletEnabled val="1"/>
        </dgm:presLayoutVars>
      </dgm:prSet>
      <dgm:spPr/>
    </dgm:pt>
    <dgm:pt modelId="{62154B88-CB84-4180-A971-6CA3FDF4E12B}" type="pres">
      <dgm:prSet presAssocID="{3BA061ED-005A-47D0-8C70-F38FA2A86011}" presName="FourNodes_4" presStyleLbl="node1" presStyleIdx="3" presStyleCnt="4">
        <dgm:presLayoutVars>
          <dgm:bulletEnabled val="1"/>
        </dgm:presLayoutVars>
      </dgm:prSet>
      <dgm:spPr/>
    </dgm:pt>
    <dgm:pt modelId="{16D15676-8F3D-4B30-96BF-FE506052DE89}" type="pres">
      <dgm:prSet presAssocID="{3BA061ED-005A-47D0-8C70-F38FA2A86011}" presName="FourConn_1-2" presStyleLbl="fgAccFollowNode1" presStyleIdx="0" presStyleCnt="3">
        <dgm:presLayoutVars>
          <dgm:bulletEnabled val="1"/>
        </dgm:presLayoutVars>
      </dgm:prSet>
      <dgm:spPr/>
    </dgm:pt>
    <dgm:pt modelId="{F8BC5258-7D5F-4D05-9AA5-B160C03B118A}" type="pres">
      <dgm:prSet presAssocID="{3BA061ED-005A-47D0-8C70-F38FA2A86011}" presName="FourConn_2-3" presStyleLbl="fgAccFollowNode1" presStyleIdx="1" presStyleCnt="3">
        <dgm:presLayoutVars>
          <dgm:bulletEnabled val="1"/>
        </dgm:presLayoutVars>
      </dgm:prSet>
      <dgm:spPr/>
    </dgm:pt>
    <dgm:pt modelId="{AC1E3E56-40A6-48BB-A6B6-0B2D7947BFB7}" type="pres">
      <dgm:prSet presAssocID="{3BA061ED-005A-47D0-8C70-F38FA2A86011}" presName="FourConn_3-4" presStyleLbl="fgAccFollowNode1" presStyleIdx="2" presStyleCnt="3">
        <dgm:presLayoutVars>
          <dgm:bulletEnabled val="1"/>
        </dgm:presLayoutVars>
      </dgm:prSet>
      <dgm:spPr/>
    </dgm:pt>
    <dgm:pt modelId="{0BDF7B1C-6500-4F76-AAEA-1415C69A5DF3}" type="pres">
      <dgm:prSet presAssocID="{3BA061ED-005A-47D0-8C70-F38FA2A86011}" presName="FourNodes_1_text" presStyleLbl="node1" presStyleIdx="3" presStyleCnt="4">
        <dgm:presLayoutVars>
          <dgm:bulletEnabled val="1"/>
        </dgm:presLayoutVars>
      </dgm:prSet>
      <dgm:spPr/>
    </dgm:pt>
    <dgm:pt modelId="{ABE6E041-BFAB-4B61-B62F-01FD310BB188}" type="pres">
      <dgm:prSet presAssocID="{3BA061ED-005A-47D0-8C70-F38FA2A86011}" presName="FourNodes_2_text" presStyleLbl="node1" presStyleIdx="3" presStyleCnt="4">
        <dgm:presLayoutVars>
          <dgm:bulletEnabled val="1"/>
        </dgm:presLayoutVars>
      </dgm:prSet>
      <dgm:spPr/>
    </dgm:pt>
    <dgm:pt modelId="{128E4BD0-A316-429F-9394-E71C564C3D70}" type="pres">
      <dgm:prSet presAssocID="{3BA061ED-005A-47D0-8C70-F38FA2A86011}" presName="FourNodes_3_text" presStyleLbl="node1" presStyleIdx="3" presStyleCnt="4">
        <dgm:presLayoutVars>
          <dgm:bulletEnabled val="1"/>
        </dgm:presLayoutVars>
      </dgm:prSet>
      <dgm:spPr/>
    </dgm:pt>
    <dgm:pt modelId="{F2E673FB-141C-470D-B55F-02E008FB612E}" type="pres">
      <dgm:prSet presAssocID="{3BA061ED-005A-47D0-8C70-F38FA2A86011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EC9E5914-8DC1-42E9-859A-4EBC7965CF9E}" type="presOf" srcId="{0B9FE6A2-2B26-4913-884E-71AE91085C2E}" destId="{F2E673FB-141C-470D-B55F-02E008FB612E}" srcOrd="1" destOrd="0" presId="urn:microsoft.com/office/officeart/2005/8/layout/vProcess5"/>
    <dgm:cxn modelId="{039E6143-48F1-4944-AB15-FCF71EEDB2E9}" type="presOf" srcId="{6D95300A-AB9E-4D90-87F2-E0064E79E11C}" destId="{128E4BD0-A316-429F-9394-E71C564C3D70}" srcOrd="1" destOrd="0" presId="urn:microsoft.com/office/officeart/2005/8/layout/vProcess5"/>
    <dgm:cxn modelId="{82CCA063-FF3F-4328-B13D-10926BABD7F3}" srcId="{3BA061ED-005A-47D0-8C70-F38FA2A86011}" destId="{231379F4-18E5-4FF9-9BBF-48173F3BC2FE}" srcOrd="0" destOrd="0" parTransId="{EFF897A7-01FA-48D8-B494-13FA964118EE}" sibTransId="{B6FF24D8-FD50-44AC-BD75-F0DD4AD50754}"/>
    <dgm:cxn modelId="{76C3546F-C508-4D97-96A9-ED22220946B0}" type="presOf" srcId="{3BA061ED-005A-47D0-8C70-F38FA2A86011}" destId="{BFF6367F-4F0A-483C-B3AE-7F375F5A2F3E}" srcOrd="0" destOrd="0" presId="urn:microsoft.com/office/officeart/2005/8/layout/vProcess5"/>
    <dgm:cxn modelId="{3C91A44F-84B3-4BC1-B722-9F255C9DD0FB}" type="presOf" srcId="{0B9FE6A2-2B26-4913-884E-71AE91085C2E}" destId="{62154B88-CB84-4180-A971-6CA3FDF4E12B}" srcOrd="0" destOrd="0" presId="urn:microsoft.com/office/officeart/2005/8/layout/vProcess5"/>
    <dgm:cxn modelId="{6676CB7D-4F5C-4340-BD6A-BF9977206171}" srcId="{3BA061ED-005A-47D0-8C70-F38FA2A86011}" destId="{6D95300A-AB9E-4D90-87F2-E0064E79E11C}" srcOrd="2" destOrd="0" parTransId="{C2CA6382-6ED5-4AF2-8270-4C2B26BC4BB5}" sibTransId="{32F7359B-3161-4299-90E5-898AF1A304C8}"/>
    <dgm:cxn modelId="{3922C690-D04C-49A6-AE86-154EFE73309D}" type="presOf" srcId="{B6FF24D8-FD50-44AC-BD75-F0DD4AD50754}" destId="{16D15676-8F3D-4B30-96BF-FE506052DE89}" srcOrd="0" destOrd="0" presId="urn:microsoft.com/office/officeart/2005/8/layout/vProcess5"/>
    <dgm:cxn modelId="{69648F92-8C22-44B3-B911-2246FAC97DD4}" type="presOf" srcId="{66CF02C2-201F-47B5-B0D8-4F0ED9586608}" destId="{F8BC5258-7D5F-4D05-9AA5-B160C03B118A}" srcOrd="0" destOrd="0" presId="urn:microsoft.com/office/officeart/2005/8/layout/vProcess5"/>
    <dgm:cxn modelId="{C42E9899-9A73-4C93-A6B9-0F67880021DE}" type="presOf" srcId="{231379F4-18E5-4FF9-9BBF-48173F3BC2FE}" destId="{31CA833B-4DAD-47C1-AFA1-9824B6B8E793}" srcOrd="0" destOrd="0" presId="urn:microsoft.com/office/officeart/2005/8/layout/vProcess5"/>
    <dgm:cxn modelId="{8534AEB2-739A-465F-8C31-BA49119160F1}" srcId="{3BA061ED-005A-47D0-8C70-F38FA2A86011}" destId="{0B9FE6A2-2B26-4913-884E-71AE91085C2E}" srcOrd="3" destOrd="0" parTransId="{CCD3A6E6-4CC7-4B27-B665-78A850947E24}" sibTransId="{03CADEAB-7541-477E-9BBA-10E0684F6088}"/>
    <dgm:cxn modelId="{5AE910B4-5200-43C6-BF79-7D7C7741715C}" type="presOf" srcId="{6D95300A-AB9E-4D90-87F2-E0064E79E11C}" destId="{1B948409-15D9-44A0-80EF-858A4E34ABBB}" srcOrd="0" destOrd="0" presId="urn:microsoft.com/office/officeart/2005/8/layout/vProcess5"/>
    <dgm:cxn modelId="{8D7102B5-167F-463E-8AB6-8755C19F332E}" type="presOf" srcId="{231379F4-18E5-4FF9-9BBF-48173F3BC2FE}" destId="{0BDF7B1C-6500-4F76-AAEA-1415C69A5DF3}" srcOrd="1" destOrd="0" presId="urn:microsoft.com/office/officeart/2005/8/layout/vProcess5"/>
    <dgm:cxn modelId="{796F09C2-D750-4A9C-8C1F-391857057872}" type="presOf" srcId="{68B98FE0-478D-4DAC-A75D-DEB6FAC4CCEC}" destId="{FB431247-ACEE-4672-9682-5CB0C9E4C48E}" srcOrd="0" destOrd="0" presId="urn:microsoft.com/office/officeart/2005/8/layout/vProcess5"/>
    <dgm:cxn modelId="{FF3088C5-98D0-496E-9024-41044F742303}" type="presOf" srcId="{68B98FE0-478D-4DAC-A75D-DEB6FAC4CCEC}" destId="{ABE6E041-BFAB-4B61-B62F-01FD310BB188}" srcOrd="1" destOrd="0" presId="urn:microsoft.com/office/officeart/2005/8/layout/vProcess5"/>
    <dgm:cxn modelId="{666930EC-9F29-4830-B392-D479FACF9BB9}" srcId="{3BA061ED-005A-47D0-8C70-F38FA2A86011}" destId="{68B98FE0-478D-4DAC-A75D-DEB6FAC4CCEC}" srcOrd="1" destOrd="0" parTransId="{61A90B9E-D381-48A8-BE6B-FA3B1C50EAA6}" sibTransId="{66CF02C2-201F-47B5-B0D8-4F0ED9586608}"/>
    <dgm:cxn modelId="{A98140ED-4386-477C-9683-367B9EB798A7}" type="presOf" srcId="{32F7359B-3161-4299-90E5-898AF1A304C8}" destId="{AC1E3E56-40A6-48BB-A6B6-0B2D7947BFB7}" srcOrd="0" destOrd="0" presId="urn:microsoft.com/office/officeart/2005/8/layout/vProcess5"/>
    <dgm:cxn modelId="{B01E6FC8-D598-4BF2-B823-7C22C9285B86}" type="presParOf" srcId="{BFF6367F-4F0A-483C-B3AE-7F375F5A2F3E}" destId="{03FE7656-257F-45F6-91FA-72EEF8FBBBD4}" srcOrd="0" destOrd="0" presId="urn:microsoft.com/office/officeart/2005/8/layout/vProcess5"/>
    <dgm:cxn modelId="{A0C20E9D-A38C-420C-897A-0071F46B6074}" type="presParOf" srcId="{BFF6367F-4F0A-483C-B3AE-7F375F5A2F3E}" destId="{31CA833B-4DAD-47C1-AFA1-9824B6B8E793}" srcOrd="1" destOrd="0" presId="urn:microsoft.com/office/officeart/2005/8/layout/vProcess5"/>
    <dgm:cxn modelId="{FFAE62B7-2130-452F-807B-52A44EE846AC}" type="presParOf" srcId="{BFF6367F-4F0A-483C-B3AE-7F375F5A2F3E}" destId="{FB431247-ACEE-4672-9682-5CB0C9E4C48E}" srcOrd="2" destOrd="0" presId="urn:microsoft.com/office/officeart/2005/8/layout/vProcess5"/>
    <dgm:cxn modelId="{3FCC4DB4-74A0-48CB-9FF2-EB59CFBBA45F}" type="presParOf" srcId="{BFF6367F-4F0A-483C-B3AE-7F375F5A2F3E}" destId="{1B948409-15D9-44A0-80EF-858A4E34ABBB}" srcOrd="3" destOrd="0" presId="urn:microsoft.com/office/officeart/2005/8/layout/vProcess5"/>
    <dgm:cxn modelId="{68826553-E285-42BB-AC14-EC47B9DE4AAE}" type="presParOf" srcId="{BFF6367F-4F0A-483C-B3AE-7F375F5A2F3E}" destId="{62154B88-CB84-4180-A971-6CA3FDF4E12B}" srcOrd="4" destOrd="0" presId="urn:microsoft.com/office/officeart/2005/8/layout/vProcess5"/>
    <dgm:cxn modelId="{8EA7A67A-B996-4273-B6D6-2E979FC21FDE}" type="presParOf" srcId="{BFF6367F-4F0A-483C-B3AE-7F375F5A2F3E}" destId="{16D15676-8F3D-4B30-96BF-FE506052DE89}" srcOrd="5" destOrd="0" presId="urn:microsoft.com/office/officeart/2005/8/layout/vProcess5"/>
    <dgm:cxn modelId="{831F0541-0528-4611-8B1C-C84A6455B82B}" type="presParOf" srcId="{BFF6367F-4F0A-483C-B3AE-7F375F5A2F3E}" destId="{F8BC5258-7D5F-4D05-9AA5-B160C03B118A}" srcOrd="6" destOrd="0" presId="urn:microsoft.com/office/officeart/2005/8/layout/vProcess5"/>
    <dgm:cxn modelId="{E72D3510-4162-4EE9-9FEA-8FEB9D51B8E1}" type="presParOf" srcId="{BFF6367F-4F0A-483C-B3AE-7F375F5A2F3E}" destId="{AC1E3E56-40A6-48BB-A6B6-0B2D7947BFB7}" srcOrd="7" destOrd="0" presId="urn:microsoft.com/office/officeart/2005/8/layout/vProcess5"/>
    <dgm:cxn modelId="{DECC9FAF-930E-4644-B729-8296BD7C4D4B}" type="presParOf" srcId="{BFF6367F-4F0A-483C-B3AE-7F375F5A2F3E}" destId="{0BDF7B1C-6500-4F76-AAEA-1415C69A5DF3}" srcOrd="8" destOrd="0" presId="urn:microsoft.com/office/officeart/2005/8/layout/vProcess5"/>
    <dgm:cxn modelId="{15021DEF-0898-4C61-B56D-66DA1F52F3AD}" type="presParOf" srcId="{BFF6367F-4F0A-483C-B3AE-7F375F5A2F3E}" destId="{ABE6E041-BFAB-4B61-B62F-01FD310BB188}" srcOrd="9" destOrd="0" presId="urn:microsoft.com/office/officeart/2005/8/layout/vProcess5"/>
    <dgm:cxn modelId="{B6B42411-EFF2-473E-A00D-8B3F0101EB9F}" type="presParOf" srcId="{BFF6367F-4F0A-483C-B3AE-7F375F5A2F3E}" destId="{128E4BD0-A316-429F-9394-E71C564C3D70}" srcOrd="10" destOrd="0" presId="urn:microsoft.com/office/officeart/2005/8/layout/vProcess5"/>
    <dgm:cxn modelId="{958CDD47-EE15-412F-9426-354EAF7A938D}" type="presParOf" srcId="{BFF6367F-4F0A-483C-B3AE-7F375F5A2F3E}" destId="{F2E673FB-141C-470D-B55F-02E008FB612E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ABFF26-8934-48D1-BA04-E109B79E3668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E"/>
        </a:p>
      </dgm:t>
    </dgm:pt>
    <dgm:pt modelId="{05BDFCF3-F46B-469E-905A-0230F5F1E996}">
      <dgm:prSet custT="1"/>
      <dgm:spPr/>
      <dgm:t>
        <a:bodyPr/>
        <a:lstStyle/>
        <a:p>
          <a:r>
            <a:rPr lang="en-IE" sz="1800" b="0" i="0" baseline="0" dirty="0"/>
            <a:t>Forward translated document </a:t>
          </a:r>
          <a:r>
            <a:rPr lang="en-IE" sz="1800" b="0" i="0" dirty="0"/>
            <a:t>translated</a:t>
          </a:r>
          <a:r>
            <a:rPr lang="en-IE" sz="1800" b="0" i="0" baseline="0" dirty="0"/>
            <a:t> into English </a:t>
          </a:r>
          <a:r>
            <a:rPr lang="en-IE" sz="1800" b="1" i="0" baseline="0" dirty="0"/>
            <a:t>(backward translation)</a:t>
          </a:r>
          <a:endParaRPr lang="en-IE" sz="1800" b="1" dirty="0"/>
        </a:p>
      </dgm:t>
    </dgm:pt>
    <dgm:pt modelId="{4C786A6F-79FD-4A38-A696-FFA65A1698C7}" type="parTrans" cxnId="{929768E9-27B6-45FA-B967-D4E2515B4311}">
      <dgm:prSet/>
      <dgm:spPr/>
      <dgm:t>
        <a:bodyPr/>
        <a:lstStyle/>
        <a:p>
          <a:endParaRPr lang="en-IE" sz="2000"/>
        </a:p>
      </dgm:t>
    </dgm:pt>
    <dgm:pt modelId="{7C0B7F86-947A-4420-98B3-E53DAAEDD43A}" type="sibTrans" cxnId="{929768E9-27B6-45FA-B967-D4E2515B4311}">
      <dgm:prSet custT="1"/>
      <dgm:spPr/>
      <dgm:t>
        <a:bodyPr/>
        <a:lstStyle/>
        <a:p>
          <a:endParaRPr lang="en-IE" sz="3200"/>
        </a:p>
      </dgm:t>
    </dgm:pt>
    <dgm:pt modelId="{66444192-9B93-4DF9-B56C-4B52FB81A651}">
      <dgm:prSet custT="1"/>
      <dgm:spPr/>
      <dgm:t>
        <a:bodyPr/>
        <a:lstStyle/>
        <a:p>
          <a:r>
            <a:rPr lang="en-IE" sz="1800" b="0" i="0" baseline="0" dirty="0"/>
            <a:t>All translations completed by one team member, and reviewed by another team member </a:t>
          </a:r>
          <a:endParaRPr lang="en-IE" sz="1800" dirty="0"/>
        </a:p>
      </dgm:t>
    </dgm:pt>
    <dgm:pt modelId="{1014DE9E-BFAA-497F-A335-9A77BEE8561A}" type="parTrans" cxnId="{E0F00046-5520-4EF9-BF8A-E625CD677C1F}">
      <dgm:prSet/>
      <dgm:spPr/>
      <dgm:t>
        <a:bodyPr/>
        <a:lstStyle/>
        <a:p>
          <a:endParaRPr lang="en-IE" sz="2000"/>
        </a:p>
      </dgm:t>
    </dgm:pt>
    <dgm:pt modelId="{473922B4-DA71-4787-9810-D3A6DA9D8688}" type="sibTrans" cxnId="{E0F00046-5520-4EF9-BF8A-E625CD677C1F}">
      <dgm:prSet custT="1"/>
      <dgm:spPr/>
      <dgm:t>
        <a:bodyPr/>
        <a:lstStyle/>
        <a:p>
          <a:endParaRPr lang="en-IE" sz="3200"/>
        </a:p>
      </dgm:t>
    </dgm:pt>
    <dgm:pt modelId="{69E4F79D-C3D0-4DF8-9651-F41E0C2B06D6}">
      <dgm:prSet custT="1"/>
      <dgm:spPr/>
      <dgm:t>
        <a:bodyPr/>
        <a:lstStyle/>
        <a:p>
          <a:r>
            <a:rPr lang="en-IE" sz="1800" b="0" i="0" baseline="0" dirty="0"/>
            <a:t>Sponsor compared backward translation to English master documents &amp; checked certificates</a:t>
          </a:r>
          <a:endParaRPr lang="en-IE" sz="1800" dirty="0"/>
        </a:p>
      </dgm:t>
    </dgm:pt>
    <dgm:pt modelId="{B29D94B6-45DC-4B0A-B76E-E04CBBEA8A47}" type="parTrans" cxnId="{9F4DD717-162C-42C8-B026-35B19C31A8C4}">
      <dgm:prSet/>
      <dgm:spPr/>
      <dgm:t>
        <a:bodyPr/>
        <a:lstStyle/>
        <a:p>
          <a:endParaRPr lang="en-IE" sz="2000"/>
        </a:p>
      </dgm:t>
    </dgm:pt>
    <dgm:pt modelId="{FB9DF43B-FFA7-4877-AD04-8E5F5300C9D9}" type="sibTrans" cxnId="{9F4DD717-162C-42C8-B026-35B19C31A8C4}">
      <dgm:prSet custT="1"/>
      <dgm:spPr/>
      <dgm:t>
        <a:bodyPr/>
        <a:lstStyle/>
        <a:p>
          <a:endParaRPr lang="en-IE" sz="3200"/>
        </a:p>
      </dgm:t>
    </dgm:pt>
    <dgm:pt modelId="{5CD20843-C507-4ACC-B21A-428588080B61}">
      <dgm:prSet custT="1"/>
      <dgm:spPr>
        <a:solidFill>
          <a:srgbClr val="0070C0"/>
        </a:solidFill>
      </dgm:spPr>
      <dgm:t>
        <a:bodyPr/>
        <a:lstStyle/>
        <a:p>
          <a:r>
            <a:rPr lang="en-IE" sz="2000" b="1" i="0" baseline="0" dirty="0"/>
            <a:t>Aim: ensure faithful translation to ensure patients received the correct information </a:t>
          </a:r>
          <a:endParaRPr lang="en-IE" sz="2000" b="1" dirty="0"/>
        </a:p>
      </dgm:t>
    </dgm:pt>
    <dgm:pt modelId="{B6BDCA46-C798-4A06-B58A-112B5FA74CB6}" type="parTrans" cxnId="{20DCF8F4-7955-43A3-9B0E-6D6D070D82FE}">
      <dgm:prSet/>
      <dgm:spPr/>
      <dgm:t>
        <a:bodyPr/>
        <a:lstStyle/>
        <a:p>
          <a:endParaRPr lang="en-IE" sz="2000"/>
        </a:p>
      </dgm:t>
    </dgm:pt>
    <dgm:pt modelId="{513EDDB3-6DA4-4391-96C3-171B27713072}" type="sibTrans" cxnId="{20DCF8F4-7955-43A3-9B0E-6D6D070D82FE}">
      <dgm:prSet/>
      <dgm:spPr/>
      <dgm:t>
        <a:bodyPr/>
        <a:lstStyle/>
        <a:p>
          <a:endParaRPr lang="en-IE" sz="2000"/>
        </a:p>
      </dgm:t>
    </dgm:pt>
    <dgm:pt modelId="{4AC4F9DE-887F-41BE-82E4-BEF712117280}">
      <dgm:prSet custT="1"/>
      <dgm:spPr/>
      <dgm:t>
        <a:bodyPr/>
        <a:lstStyle/>
        <a:p>
          <a:r>
            <a:rPr lang="en-IE" sz="1800" b="0" i="0" baseline="0" dirty="0"/>
            <a:t>Translation certificates for forward &amp; backward translations</a:t>
          </a:r>
          <a:endParaRPr lang="en-IE" sz="1800" dirty="0"/>
        </a:p>
      </dgm:t>
    </dgm:pt>
    <dgm:pt modelId="{972B5310-E9E9-415D-9091-159C8E981214}" type="sibTrans" cxnId="{98AED874-3305-43CB-9481-3FB4F50DC1CE}">
      <dgm:prSet custT="1"/>
      <dgm:spPr/>
      <dgm:t>
        <a:bodyPr/>
        <a:lstStyle/>
        <a:p>
          <a:endParaRPr lang="en-IE" sz="3200"/>
        </a:p>
      </dgm:t>
    </dgm:pt>
    <dgm:pt modelId="{C7E6FC10-5528-492E-B522-FAAD3DF7BD32}" type="parTrans" cxnId="{98AED874-3305-43CB-9481-3FB4F50DC1CE}">
      <dgm:prSet/>
      <dgm:spPr/>
      <dgm:t>
        <a:bodyPr/>
        <a:lstStyle/>
        <a:p>
          <a:endParaRPr lang="en-IE" sz="2000"/>
        </a:p>
      </dgm:t>
    </dgm:pt>
    <dgm:pt modelId="{02BE9F51-B317-426E-BA2D-7187FC89B344}" type="pres">
      <dgm:prSet presAssocID="{2CABFF26-8934-48D1-BA04-E109B79E3668}" presName="outerComposite" presStyleCnt="0">
        <dgm:presLayoutVars>
          <dgm:chMax val="5"/>
          <dgm:dir/>
          <dgm:resizeHandles val="exact"/>
        </dgm:presLayoutVars>
      </dgm:prSet>
      <dgm:spPr/>
    </dgm:pt>
    <dgm:pt modelId="{F20A728E-5EA8-4ED9-8DEA-AEF271ECF34A}" type="pres">
      <dgm:prSet presAssocID="{2CABFF26-8934-48D1-BA04-E109B79E3668}" presName="dummyMaxCanvas" presStyleCnt="0">
        <dgm:presLayoutVars/>
      </dgm:prSet>
      <dgm:spPr/>
    </dgm:pt>
    <dgm:pt modelId="{413DAB1C-1E4F-40E1-86CD-469E7F4FD304}" type="pres">
      <dgm:prSet presAssocID="{2CABFF26-8934-48D1-BA04-E109B79E3668}" presName="FiveNodes_1" presStyleLbl="node1" presStyleIdx="0" presStyleCnt="5">
        <dgm:presLayoutVars>
          <dgm:bulletEnabled val="1"/>
        </dgm:presLayoutVars>
      </dgm:prSet>
      <dgm:spPr/>
    </dgm:pt>
    <dgm:pt modelId="{50D4F47C-DEDB-409C-BC48-188BBED576AD}" type="pres">
      <dgm:prSet presAssocID="{2CABFF26-8934-48D1-BA04-E109B79E3668}" presName="FiveNodes_2" presStyleLbl="node1" presStyleIdx="1" presStyleCnt="5">
        <dgm:presLayoutVars>
          <dgm:bulletEnabled val="1"/>
        </dgm:presLayoutVars>
      </dgm:prSet>
      <dgm:spPr/>
    </dgm:pt>
    <dgm:pt modelId="{18175815-22BE-4962-A5D1-C37903DD4781}" type="pres">
      <dgm:prSet presAssocID="{2CABFF26-8934-48D1-BA04-E109B79E3668}" presName="FiveNodes_3" presStyleLbl="node1" presStyleIdx="2" presStyleCnt="5">
        <dgm:presLayoutVars>
          <dgm:bulletEnabled val="1"/>
        </dgm:presLayoutVars>
      </dgm:prSet>
      <dgm:spPr/>
    </dgm:pt>
    <dgm:pt modelId="{61D001A5-37A3-492B-A2DD-020DE3736DC4}" type="pres">
      <dgm:prSet presAssocID="{2CABFF26-8934-48D1-BA04-E109B79E3668}" presName="FiveNodes_4" presStyleLbl="node1" presStyleIdx="3" presStyleCnt="5">
        <dgm:presLayoutVars>
          <dgm:bulletEnabled val="1"/>
        </dgm:presLayoutVars>
      </dgm:prSet>
      <dgm:spPr/>
    </dgm:pt>
    <dgm:pt modelId="{259FCFB3-2DB4-4E2A-AC4F-87A0794D7705}" type="pres">
      <dgm:prSet presAssocID="{2CABFF26-8934-48D1-BA04-E109B79E3668}" presName="FiveNodes_5" presStyleLbl="node1" presStyleIdx="4" presStyleCnt="5">
        <dgm:presLayoutVars>
          <dgm:bulletEnabled val="1"/>
        </dgm:presLayoutVars>
      </dgm:prSet>
      <dgm:spPr/>
    </dgm:pt>
    <dgm:pt modelId="{61E8CAF4-AE07-45D5-AA61-A9F9B2E713AF}" type="pres">
      <dgm:prSet presAssocID="{2CABFF26-8934-48D1-BA04-E109B79E3668}" presName="FiveConn_1-2" presStyleLbl="fgAccFollowNode1" presStyleIdx="0" presStyleCnt="4">
        <dgm:presLayoutVars>
          <dgm:bulletEnabled val="1"/>
        </dgm:presLayoutVars>
      </dgm:prSet>
      <dgm:spPr/>
    </dgm:pt>
    <dgm:pt modelId="{8C8C646E-B2BB-4A02-82E1-CF20FD0783A0}" type="pres">
      <dgm:prSet presAssocID="{2CABFF26-8934-48D1-BA04-E109B79E3668}" presName="FiveConn_2-3" presStyleLbl="fgAccFollowNode1" presStyleIdx="1" presStyleCnt="4">
        <dgm:presLayoutVars>
          <dgm:bulletEnabled val="1"/>
        </dgm:presLayoutVars>
      </dgm:prSet>
      <dgm:spPr/>
    </dgm:pt>
    <dgm:pt modelId="{AC991FEC-8D0C-44BB-9CCC-D104B9748091}" type="pres">
      <dgm:prSet presAssocID="{2CABFF26-8934-48D1-BA04-E109B79E3668}" presName="FiveConn_3-4" presStyleLbl="fgAccFollowNode1" presStyleIdx="2" presStyleCnt="4">
        <dgm:presLayoutVars>
          <dgm:bulletEnabled val="1"/>
        </dgm:presLayoutVars>
      </dgm:prSet>
      <dgm:spPr/>
    </dgm:pt>
    <dgm:pt modelId="{0F05825C-6840-4106-B369-7DC5AF8990B7}" type="pres">
      <dgm:prSet presAssocID="{2CABFF26-8934-48D1-BA04-E109B79E3668}" presName="FiveConn_4-5" presStyleLbl="fgAccFollowNode1" presStyleIdx="3" presStyleCnt="4">
        <dgm:presLayoutVars>
          <dgm:bulletEnabled val="1"/>
        </dgm:presLayoutVars>
      </dgm:prSet>
      <dgm:spPr/>
    </dgm:pt>
    <dgm:pt modelId="{D7624408-0841-461A-991A-A9695058A894}" type="pres">
      <dgm:prSet presAssocID="{2CABFF26-8934-48D1-BA04-E109B79E3668}" presName="FiveNodes_1_text" presStyleLbl="node1" presStyleIdx="4" presStyleCnt="5">
        <dgm:presLayoutVars>
          <dgm:bulletEnabled val="1"/>
        </dgm:presLayoutVars>
      </dgm:prSet>
      <dgm:spPr/>
    </dgm:pt>
    <dgm:pt modelId="{F0920053-250F-4418-8EA0-141ADCDEBA1B}" type="pres">
      <dgm:prSet presAssocID="{2CABFF26-8934-48D1-BA04-E109B79E3668}" presName="FiveNodes_2_text" presStyleLbl="node1" presStyleIdx="4" presStyleCnt="5">
        <dgm:presLayoutVars>
          <dgm:bulletEnabled val="1"/>
        </dgm:presLayoutVars>
      </dgm:prSet>
      <dgm:spPr/>
    </dgm:pt>
    <dgm:pt modelId="{62FAA2FA-A732-4B61-8D7B-5D3BE8B71CAD}" type="pres">
      <dgm:prSet presAssocID="{2CABFF26-8934-48D1-BA04-E109B79E3668}" presName="FiveNodes_3_text" presStyleLbl="node1" presStyleIdx="4" presStyleCnt="5">
        <dgm:presLayoutVars>
          <dgm:bulletEnabled val="1"/>
        </dgm:presLayoutVars>
      </dgm:prSet>
      <dgm:spPr/>
    </dgm:pt>
    <dgm:pt modelId="{F05337EB-1565-48D0-A283-A632ADE62DE8}" type="pres">
      <dgm:prSet presAssocID="{2CABFF26-8934-48D1-BA04-E109B79E3668}" presName="FiveNodes_4_text" presStyleLbl="node1" presStyleIdx="4" presStyleCnt="5">
        <dgm:presLayoutVars>
          <dgm:bulletEnabled val="1"/>
        </dgm:presLayoutVars>
      </dgm:prSet>
      <dgm:spPr/>
    </dgm:pt>
    <dgm:pt modelId="{61C8BF0D-BF0E-4ECB-84F3-AAEA731EBC3E}" type="pres">
      <dgm:prSet presAssocID="{2CABFF26-8934-48D1-BA04-E109B79E3668}" presName="FiveNodes_5_text" presStyleLbl="node1" presStyleIdx="4" presStyleCnt="5">
        <dgm:presLayoutVars>
          <dgm:bulletEnabled val="1"/>
        </dgm:presLayoutVars>
      </dgm:prSet>
      <dgm:spPr/>
    </dgm:pt>
  </dgm:ptLst>
  <dgm:cxnLst>
    <dgm:cxn modelId="{092C5D15-DBC5-4CC7-9D1C-5B5EF5EE7DB3}" type="presOf" srcId="{05BDFCF3-F46B-469E-905A-0230F5F1E996}" destId="{D7624408-0841-461A-991A-A9695058A894}" srcOrd="1" destOrd="0" presId="urn:microsoft.com/office/officeart/2005/8/layout/vProcess5"/>
    <dgm:cxn modelId="{9F4DD717-162C-42C8-B026-35B19C31A8C4}" srcId="{2CABFF26-8934-48D1-BA04-E109B79E3668}" destId="{69E4F79D-C3D0-4DF8-9651-F41E0C2B06D6}" srcOrd="3" destOrd="0" parTransId="{B29D94B6-45DC-4B0A-B76E-E04CBBEA8A47}" sibTransId="{FB9DF43B-FFA7-4877-AD04-8E5F5300C9D9}"/>
    <dgm:cxn modelId="{BA7C7927-E090-41CA-8315-1F7E2C80D154}" type="presOf" srcId="{69E4F79D-C3D0-4DF8-9651-F41E0C2B06D6}" destId="{61D001A5-37A3-492B-A2DD-020DE3736DC4}" srcOrd="0" destOrd="0" presId="urn:microsoft.com/office/officeart/2005/8/layout/vProcess5"/>
    <dgm:cxn modelId="{E0F00046-5520-4EF9-BF8A-E625CD677C1F}" srcId="{2CABFF26-8934-48D1-BA04-E109B79E3668}" destId="{66444192-9B93-4DF9-B56C-4B52FB81A651}" srcOrd="1" destOrd="0" parTransId="{1014DE9E-BFAA-497F-A335-9A77BEE8561A}" sibTransId="{473922B4-DA71-4787-9810-D3A6DA9D8688}"/>
    <dgm:cxn modelId="{87E9F753-3DC1-492A-9C5A-D7E8C04B06E6}" type="presOf" srcId="{5CD20843-C507-4ACC-B21A-428588080B61}" destId="{61C8BF0D-BF0E-4ECB-84F3-AAEA731EBC3E}" srcOrd="1" destOrd="0" presId="urn:microsoft.com/office/officeart/2005/8/layout/vProcess5"/>
    <dgm:cxn modelId="{98AED874-3305-43CB-9481-3FB4F50DC1CE}" srcId="{2CABFF26-8934-48D1-BA04-E109B79E3668}" destId="{4AC4F9DE-887F-41BE-82E4-BEF712117280}" srcOrd="2" destOrd="0" parTransId="{C7E6FC10-5528-492E-B522-FAAD3DF7BD32}" sibTransId="{972B5310-E9E9-415D-9091-159C8E981214}"/>
    <dgm:cxn modelId="{5B77BB5A-DAB9-4EAF-B7EC-D78B70F03435}" type="presOf" srcId="{473922B4-DA71-4787-9810-D3A6DA9D8688}" destId="{8C8C646E-B2BB-4A02-82E1-CF20FD0783A0}" srcOrd="0" destOrd="0" presId="urn:microsoft.com/office/officeart/2005/8/layout/vProcess5"/>
    <dgm:cxn modelId="{C1905886-18E7-44AB-84F9-925EF3DBFDD0}" type="presOf" srcId="{66444192-9B93-4DF9-B56C-4B52FB81A651}" destId="{F0920053-250F-4418-8EA0-141ADCDEBA1B}" srcOrd="1" destOrd="0" presId="urn:microsoft.com/office/officeart/2005/8/layout/vProcess5"/>
    <dgm:cxn modelId="{3FBD768D-6EB0-4145-BB17-899E9E3DC148}" type="presOf" srcId="{7C0B7F86-947A-4420-98B3-E53DAAEDD43A}" destId="{61E8CAF4-AE07-45D5-AA61-A9F9B2E713AF}" srcOrd="0" destOrd="0" presId="urn:microsoft.com/office/officeart/2005/8/layout/vProcess5"/>
    <dgm:cxn modelId="{A2FE449C-74DE-414D-8A60-B56D31CEB24E}" type="presOf" srcId="{66444192-9B93-4DF9-B56C-4B52FB81A651}" destId="{50D4F47C-DEDB-409C-BC48-188BBED576AD}" srcOrd="0" destOrd="0" presId="urn:microsoft.com/office/officeart/2005/8/layout/vProcess5"/>
    <dgm:cxn modelId="{6C33B8A0-5D95-4C5F-91F1-B123B65D7477}" type="presOf" srcId="{4AC4F9DE-887F-41BE-82E4-BEF712117280}" destId="{62FAA2FA-A732-4B61-8D7B-5D3BE8B71CAD}" srcOrd="1" destOrd="0" presId="urn:microsoft.com/office/officeart/2005/8/layout/vProcess5"/>
    <dgm:cxn modelId="{5A1AE5AB-E6BD-4BF7-84D6-3DAEA63AF0C7}" type="presOf" srcId="{4AC4F9DE-887F-41BE-82E4-BEF712117280}" destId="{18175815-22BE-4962-A5D1-C37903DD4781}" srcOrd="0" destOrd="0" presId="urn:microsoft.com/office/officeart/2005/8/layout/vProcess5"/>
    <dgm:cxn modelId="{78AE5CBD-7143-4059-A011-3127982E69BB}" type="presOf" srcId="{972B5310-E9E9-415D-9091-159C8E981214}" destId="{AC991FEC-8D0C-44BB-9CCC-D104B9748091}" srcOrd="0" destOrd="0" presId="urn:microsoft.com/office/officeart/2005/8/layout/vProcess5"/>
    <dgm:cxn modelId="{3B3413CB-2E09-4937-8F2D-F85E32E29C35}" type="presOf" srcId="{2CABFF26-8934-48D1-BA04-E109B79E3668}" destId="{02BE9F51-B317-426E-BA2D-7187FC89B344}" srcOrd="0" destOrd="0" presId="urn:microsoft.com/office/officeart/2005/8/layout/vProcess5"/>
    <dgm:cxn modelId="{A25B1DCD-CECE-4189-B1EA-A03AAC2B1B12}" type="presOf" srcId="{05BDFCF3-F46B-469E-905A-0230F5F1E996}" destId="{413DAB1C-1E4F-40E1-86CD-469E7F4FD304}" srcOrd="0" destOrd="0" presId="urn:microsoft.com/office/officeart/2005/8/layout/vProcess5"/>
    <dgm:cxn modelId="{DEDEF3CE-F2A0-4B39-ADCB-4C92D25C8ADF}" type="presOf" srcId="{5CD20843-C507-4ACC-B21A-428588080B61}" destId="{259FCFB3-2DB4-4E2A-AC4F-87A0794D7705}" srcOrd="0" destOrd="0" presId="urn:microsoft.com/office/officeart/2005/8/layout/vProcess5"/>
    <dgm:cxn modelId="{98D19ED4-F150-4200-BBCA-9A5C0BF0F34D}" type="presOf" srcId="{FB9DF43B-FFA7-4877-AD04-8E5F5300C9D9}" destId="{0F05825C-6840-4106-B369-7DC5AF8990B7}" srcOrd="0" destOrd="0" presId="urn:microsoft.com/office/officeart/2005/8/layout/vProcess5"/>
    <dgm:cxn modelId="{B4805EE4-A51C-4DDD-9D54-9D38E7E13416}" type="presOf" srcId="{69E4F79D-C3D0-4DF8-9651-F41E0C2B06D6}" destId="{F05337EB-1565-48D0-A283-A632ADE62DE8}" srcOrd="1" destOrd="0" presId="urn:microsoft.com/office/officeart/2005/8/layout/vProcess5"/>
    <dgm:cxn modelId="{929768E9-27B6-45FA-B967-D4E2515B4311}" srcId="{2CABFF26-8934-48D1-BA04-E109B79E3668}" destId="{05BDFCF3-F46B-469E-905A-0230F5F1E996}" srcOrd="0" destOrd="0" parTransId="{4C786A6F-79FD-4A38-A696-FFA65A1698C7}" sibTransId="{7C0B7F86-947A-4420-98B3-E53DAAEDD43A}"/>
    <dgm:cxn modelId="{20DCF8F4-7955-43A3-9B0E-6D6D070D82FE}" srcId="{2CABFF26-8934-48D1-BA04-E109B79E3668}" destId="{5CD20843-C507-4ACC-B21A-428588080B61}" srcOrd="4" destOrd="0" parTransId="{B6BDCA46-C798-4A06-B58A-112B5FA74CB6}" sibTransId="{513EDDB3-6DA4-4391-96C3-171B27713072}"/>
    <dgm:cxn modelId="{4AFA505C-6E61-446F-8CA8-66B793371C1B}" type="presParOf" srcId="{02BE9F51-B317-426E-BA2D-7187FC89B344}" destId="{F20A728E-5EA8-4ED9-8DEA-AEF271ECF34A}" srcOrd="0" destOrd="0" presId="urn:microsoft.com/office/officeart/2005/8/layout/vProcess5"/>
    <dgm:cxn modelId="{F8E4BAA6-024D-4503-9A46-3BE72D43BAE7}" type="presParOf" srcId="{02BE9F51-B317-426E-BA2D-7187FC89B344}" destId="{413DAB1C-1E4F-40E1-86CD-469E7F4FD304}" srcOrd="1" destOrd="0" presId="urn:microsoft.com/office/officeart/2005/8/layout/vProcess5"/>
    <dgm:cxn modelId="{D9CF4258-F752-4CCB-9F09-02456C39705C}" type="presParOf" srcId="{02BE9F51-B317-426E-BA2D-7187FC89B344}" destId="{50D4F47C-DEDB-409C-BC48-188BBED576AD}" srcOrd="2" destOrd="0" presId="urn:microsoft.com/office/officeart/2005/8/layout/vProcess5"/>
    <dgm:cxn modelId="{7BCDF6D4-E6A1-4E45-9DE4-683312ACBDD1}" type="presParOf" srcId="{02BE9F51-B317-426E-BA2D-7187FC89B344}" destId="{18175815-22BE-4962-A5D1-C37903DD4781}" srcOrd="3" destOrd="0" presId="urn:microsoft.com/office/officeart/2005/8/layout/vProcess5"/>
    <dgm:cxn modelId="{D868026C-9E5B-437B-8DC6-A40D73DC3CE1}" type="presParOf" srcId="{02BE9F51-B317-426E-BA2D-7187FC89B344}" destId="{61D001A5-37A3-492B-A2DD-020DE3736DC4}" srcOrd="4" destOrd="0" presId="urn:microsoft.com/office/officeart/2005/8/layout/vProcess5"/>
    <dgm:cxn modelId="{D336EDCD-277A-44E5-B3F8-8BF93ABEB7DE}" type="presParOf" srcId="{02BE9F51-B317-426E-BA2D-7187FC89B344}" destId="{259FCFB3-2DB4-4E2A-AC4F-87A0794D7705}" srcOrd="5" destOrd="0" presId="urn:microsoft.com/office/officeart/2005/8/layout/vProcess5"/>
    <dgm:cxn modelId="{E33B85F6-5EB7-4037-92E7-FB0F0590D56C}" type="presParOf" srcId="{02BE9F51-B317-426E-BA2D-7187FC89B344}" destId="{61E8CAF4-AE07-45D5-AA61-A9F9B2E713AF}" srcOrd="6" destOrd="0" presId="urn:microsoft.com/office/officeart/2005/8/layout/vProcess5"/>
    <dgm:cxn modelId="{4EB29553-94D8-497B-AEE9-B26C0E58099C}" type="presParOf" srcId="{02BE9F51-B317-426E-BA2D-7187FC89B344}" destId="{8C8C646E-B2BB-4A02-82E1-CF20FD0783A0}" srcOrd="7" destOrd="0" presId="urn:microsoft.com/office/officeart/2005/8/layout/vProcess5"/>
    <dgm:cxn modelId="{33B20FDB-4FAE-4162-B715-9E9B95A51B87}" type="presParOf" srcId="{02BE9F51-B317-426E-BA2D-7187FC89B344}" destId="{AC991FEC-8D0C-44BB-9CCC-D104B9748091}" srcOrd="8" destOrd="0" presId="urn:microsoft.com/office/officeart/2005/8/layout/vProcess5"/>
    <dgm:cxn modelId="{34AC5BB6-AA46-4EA2-9B6A-9E168939F53F}" type="presParOf" srcId="{02BE9F51-B317-426E-BA2D-7187FC89B344}" destId="{0F05825C-6840-4106-B369-7DC5AF8990B7}" srcOrd="9" destOrd="0" presId="urn:microsoft.com/office/officeart/2005/8/layout/vProcess5"/>
    <dgm:cxn modelId="{A15EC984-5B75-450D-A364-9B4492A88885}" type="presParOf" srcId="{02BE9F51-B317-426E-BA2D-7187FC89B344}" destId="{D7624408-0841-461A-991A-A9695058A894}" srcOrd="10" destOrd="0" presId="urn:microsoft.com/office/officeart/2005/8/layout/vProcess5"/>
    <dgm:cxn modelId="{5738CE15-1AAA-4B0F-BAFE-A7B12261B9F2}" type="presParOf" srcId="{02BE9F51-B317-426E-BA2D-7187FC89B344}" destId="{F0920053-250F-4418-8EA0-141ADCDEBA1B}" srcOrd="11" destOrd="0" presId="urn:microsoft.com/office/officeart/2005/8/layout/vProcess5"/>
    <dgm:cxn modelId="{AA8883F4-4C37-4AB8-868B-AC8E9B7178CB}" type="presParOf" srcId="{02BE9F51-B317-426E-BA2D-7187FC89B344}" destId="{62FAA2FA-A732-4B61-8D7B-5D3BE8B71CAD}" srcOrd="12" destOrd="0" presId="urn:microsoft.com/office/officeart/2005/8/layout/vProcess5"/>
    <dgm:cxn modelId="{E0E7F0C2-D680-4F3B-B10D-A35B9B319E7E}" type="presParOf" srcId="{02BE9F51-B317-426E-BA2D-7187FC89B344}" destId="{F05337EB-1565-48D0-A283-A632ADE62DE8}" srcOrd="13" destOrd="0" presId="urn:microsoft.com/office/officeart/2005/8/layout/vProcess5"/>
    <dgm:cxn modelId="{3EDE741C-D9BC-4ED9-8452-8DE7352022F3}" type="presParOf" srcId="{02BE9F51-B317-426E-BA2D-7187FC89B344}" destId="{61C8BF0D-BF0E-4ECB-84F3-AAEA731EBC3E}" srcOrd="14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CA833B-4DAD-47C1-AFA1-9824B6B8E793}">
      <dsp:nvSpPr>
        <dsp:cNvPr id="0" name=""/>
        <dsp:cNvSpPr/>
      </dsp:nvSpPr>
      <dsp:spPr>
        <a:xfrm>
          <a:off x="0" y="0"/>
          <a:ext cx="8122502" cy="1144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300" b="1" i="0" kern="1200" dirty="0"/>
            <a:t>Documents to be translated </a:t>
          </a:r>
          <a:r>
            <a:rPr lang="en-IE" sz="2300" b="0" i="0" kern="1200" dirty="0"/>
            <a:t>= All participant-facing documents (PIL, consent form, questionnaires, subject diary, GP letter)</a:t>
          </a:r>
          <a:endParaRPr lang="en-IE" sz="2300" kern="1200" dirty="0"/>
        </a:p>
      </dsp:txBody>
      <dsp:txXfrm>
        <a:off x="33533" y="33533"/>
        <a:ext cx="6790335" cy="1077821"/>
      </dsp:txXfrm>
    </dsp:sp>
    <dsp:sp modelId="{FB431247-ACEE-4672-9682-5CB0C9E4C48E}">
      <dsp:nvSpPr>
        <dsp:cNvPr id="0" name=""/>
        <dsp:cNvSpPr/>
      </dsp:nvSpPr>
      <dsp:spPr>
        <a:xfrm>
          <a:off x="680259" y="1353048"/>
          <a:ext cx="8122502" cy="1144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300" b="0" i="0" kern="1200" dirty="0"/>
            <a:t>Local teams translated English master document into native language </a:t>
          </a:r>
          <a:r>
            <a:rPr lang="en-IE" sz="2300" b="1" i="0" u="sng" kern="1200" dirty="0"/>
            <a:t>(forward translation)</a:t>
          </a:r>
          <a:endParaRPr lang="en-IE" sz="2300" b="1" u="sng" kern="1200" dirty="0"/>
        </a:p>
      </dsp:txBody>
      <dsp:txXfrm>
        <a:off x="713792" y="1386581"/>
        <a:ext cx="6631000" cy="1077821"/>
      </dsp:txXfrm>
    </dsp:sp>
    <dsp:sp modelId="{1B948409-15D9-44A0-80EF-858A4E34ABBB}">
      <dsp:nvSpPr>
        <dsp:cNvPr id="0" name=""/>
        <dsp:cNvSpPr/>
      </dsp:nvSpPr>
      <dsp:spPr>
        <a:xfrm>
          <a:off x="1350366" y="2706097"/>
          <a:ext cx="8122502" cy="1144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200" b="0" i="0" kern="1200" dirty="0"/>
            <a:t>Local teams made changes necessary for local ethics approval </a:t>
          </a:r>
        </a:p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i="0" kern="1200" dirty="0" err="1"/>
            <a:t>e.g</a:t>
          </a:r>
          <a:r>
            <a:rPr lang="en-IE" sz="1800" b="0" i="0" kern="1200" dirty="0"/>
            <a:t> removal of collection of race/ethnicity data in Germany </a:t>
          </a:r>
          <a:endParaRPr lang="en-IE" sz="1800" kern="1200" dirty="0"/>
        </a:p>
      </dsp:txBody>
      <dsp:txXfrm>
        <a:off x="1383899" y="2739630"/>
        <a:ext cx="6641153" cy="1077821"/>
      </dsp:txXfrm>
    </dsp:sp>
    <dsp:sp modelId="{62154B88-CB84-4180-A971-6CA3FDF4E12B}">
      <dsp:nvSpPr>
        <dsp:cNvPr id="0" name=""/>
        <dsp:cNvSpPr/>
      </dsp:nvSpPr>
      <dsp:spPr>
        <a:xfrm>
          <a:off x="2030625" y="4059145"/>
          <a:ext cx="8122502" cy="11448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300" b="0" i="0" kern="1200" dirty="0"/>
            <a:t>Changes sent to Sponsor for approval</a:t>
          </a:r>
          <a:endParaRPr lang="en-IE" sz="2300" kern="1200" dirty="0"/>
        </a:p>
      </dsp:txBody>
      <dsp:txXfrm>
        <a:off x="2064158" y="4092678"/>
        <a:ext cx="6631000" cy="1077821"/>
      </dsp:txXfrm>
    </dsp:sp>
    <dsp:sp modelId="{16D15676-8F3D-4B30-96BF-FE506052DE89}">
      <dsp:nvSpPr>
        <dsp:cNvPr id="0" name=""/>
        <dsp:cNvSpPr/>
      </dsp:nvSpPr>
      <dsp:spPr>
        <a:xfrm>
          <a:off x="7378325" y="876879"/>
          <a:ext cx="744176" cy="74417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600" kern="1200"/>
        </a:p>
      </dsp:txBody>
      <dsp:txXfrm>
        <a:off x="7545765" y="876879"/>
        <a:ext cx="409296" cy="559992"/>
      </dsp:txXfrm>
    </dsp:sp>
    <dsp:sp modelId="{F8BC5258-7D5F-4D05-9AA5-B160C03B118A}">
      <dsp:nvSpPr>
        <dsp:cNvPr id="0" name=""/>
        <dsp:cNvSpPr/>
      </dsp:nvSpPr>
      <dsp:spPr>
        <a:xfrm>
          <a:off x="8058585" y="2229928"/>
          <a:ext cx="744176" cy="74417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600" kern="1200"/>
        </a:p>
      </dsp:txBody>
      <dsp:txXfrm>
        <a:off x="8226025" y="2229928"/>
        <a:ext cx="409296" cy="559992"/>
      </dsp:txXfrm>
    </dsp:sp>
    <dsp:sp modelId="{AC1E3E56-40A6-48BB-A6B6-0B2D7947BFB7}">
      <dsp:nvSpPr>
        <dsp:cNvPr id="0" name=""/>
        <dsp:cNvSpPr/>
      </dsp:nvSpPr>
      <dsp:spPr>
        <a:xfrm>
          <a:off x="8728691" y="3582976"/>
          <a:ext cx="744176" cy="74417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600" kern="1200"/>
        </a:p>
      </dsp:txBody>
      <dsp:txXfrm>
        <a:off x="8896131" y="3582976"/>
        <a:ext cx="409296" cy="5599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3DAB1C-1E4F-40E1-86CD-469E7F4FD304}">
      <dsp:nvSpPr>
        <dsp:cNvPr id="0" name=""/>
        <dsp:cNvSpPr/>
      </dsp:nvSpPr>
      <dsp:spPr>
        <a:xfrm>
          <a:off x="0" y="0"/>
          <a:ext cx="8621411" cy="9072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i="0" kern="1200" baseline="0" dirty="0"/>
            <a:t>Forward translated document </a:t>
          </a:r>
          <a:r>
            <a:rPr lang="en-IE" sz="1800" b="0" i="0" kern="1200" dirty="0"/>
            <a:t>translated</a:t>
          </a:r>
          <a:r>
            <a:rPr lang="en-IE" sz="1800" b="0" i="0" kern="1200" baseline="0" dirty="0"/>
            <a:t> into English </a:t>
          </a:r>
          <a:r>
            <a:rPr lang="en-IE" sz="1800" b="1" i="0" kern="1200" baseline="0" dirty="0"/>
            <a:t>(backward translation)</a:t>
          </a:r>
          <a:endParaRPr lang="en-IE" sz="1800" b="1" kern="1200" dirty="0"/>
        </a:p>
      </dsp:txBody>
      <dsp:txXfrm>
        <a:off x="26573" y="26573"/>
        <a:ext cx="7536261" cy="854110"/>
      </dsp:txXfrm>
    </dsp:sp>
    <dsp:sp modelId="{50D4F47C-DEDB-409C-BC48-188BBED576AD}">
      <dsp:nvSpPr>
        <dsp:cNvPr id="0" name=""/>
        <dsp:cNvSpPr/>
      </dsp:nvSpPr>
      <dsp:spPr>
        <a:xfrm>
          <a:off x="643806" y="1033264"/>
          <a:ext cx="8621411" cy="9072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i="0" kern="1200" baseline="0" dirty="0"/>
            <a:t>All translations completed by one team member, and reviewed by another team member </a:t>
          </a:r>
          <a:endParaRPr lang="en-IE" sz="1800" kern="1200" dirty="0"/>
        </a:p>
      </dsp:txBody>
      <dsp:txXfrm>
        <a:off x="670379" y="1059837"/>
        <a:ext cx="7334741" cy="854110"/>
      </dsp:txXfrm>
    </dsp:sp>
    <dsp:sp modelId="{18175815-22BE-4962-A5D1-C37903DD4781}">
      <dsp:nvSpPr>
        <dsp:cNvPr id="0" name=""/>
        <dsp:cNvSpPr/>
      </dsp:nvSpPr>
      <dsp:spPr>
        <a:xfrm>
          <a:off x="1287613" y="2066528"/>
          <a:ext cx="8621411" cy="9072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i="0" kern="1200" baseline="0" dirty="0"/>
            <a:t>Translation certificates for forward &amp; backward translations</a:t>
          </a:r>
          <a:endParaRPr lang="en-IE" sz="1800" kern="1200" dirty="0"/>
        </a:p>
      </dsp:txBody>
      <dsp:txXfrm>
        <a:off x="1314186" y="2093101"/>
        <a:ext cx="7334741" cy="854110"/>
      </dsp:txXfrm>
    </dsp:sp>
    <dsp:sp modelId="{61D001A5-37A3-492B-A2DD-020DE3736DC4}">
      <dsp:nvSpPr>
        <dsp:cNvPr id="0" name=""/>
        <dsp:cNvSpPr/>
      </dsp:nvSpPr>
      <dsp:spPr>
        <a:xfrm>
          <a:off x="1931420" y="3099792"/>
          <a:ext cx="8621411" cy="90725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1800" b="0" i="0" kern="1200" baseline="0" dirty="0"/>
            <a:t>Sponsor compared backward translation to English master documents &amp; checked certificates</a:t>
          </a:r>
          <a:endParaRPr lang="en-IE" sz="1800" kern="1200" dirty="0"/>
        </a:p>
      </dsp:txBody>
      <dsp:txXfrm>
        <a:off x="1957993" y="3126365"/>
        <a:ext cx="7334741" cy="854110"/>
      </dsp:txXfrm>
    </dsp:sp>
    <dsp:sp modelId="{259FCFB3-2DB4-4E2A-AC4F-87A0794D7705}">
      <dsp:nvSpPr>
        <dsp:cNvPr id="0" name=""/>
        <dsp:cNvSpPr/>
      </dsp:nvSpPr>
      <dsp:spPr>
        <a:xfrm>
          <a:off x="2575226" y="4133056"/>
          <a:ext cx="8621411" cy="907256"/>
        </a:xfrm>
        <a:prstGeom prst="roundRect">
          <a:avLst>
            <a:gd name="adj" fmla="val 10000"/>
          </a:avLst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IE" sz="2000" b="1" i="0" kern="1200" baseline="0" dirty="0"/>
            <a:t>Aim: ensure faithful translation to ensure patients received the correct information </a:t>
          </a:r>
          <a:endParaRPr lang="en-IE" sz="2000" b="1" kern="1200" dirty="0"/>
        </a:p>
      </dsp:txBody>
      <dsp:txXfrm>
        <a:off x="2601799" y="4159629"/>
        <a:ext cx="7334741" cy="854110"/>
      </dsp:txXfrm>
    </dsp:sp>
    <dsp:sp modelId="{61E8CAF4-AE07-45D5-AA61-A9F9B2E713AF}">
      <dsp:nvSpPr>
        <dsp:cNvPr id="0" name=""/>
        <dsp:cNvSpPr/>
      </dsp:nvSpPr>
      <dsp:spPr>
        <a:xfrm>
          <a:off x="8031694" y="662801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200" kern="1200"/>
        </a:p>
      </dsp:txBody>
      <dsp:txXfrm>
        <a:off x="8164380" y="662801"/>
        <a:ext cx="324344" cy="443761"/>
      </dsp:txXfrm>
    </dsp:sp>
    <dsp:sp modelId="{8C8C646E-B2BB-4A02-82E1-CF20FD0783A0}">
      <dsp:nvSpPr>
        <dsp:cNvPr id="0" name=""/>
        <dsp:cNvSpPr/>
      </dsp:nvSpPr>
      <dsp:spPr>
        <a:xfrm>
          <a:off x="8675501" y="1696065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200" kern="1200"/>
        </a:p>
      </dsp:txBody>
      <dsp:txXfrm>
        <a:off x="8808187" y="1696065"/>
        <a:ext cx="324344" cy="443761"/>
      </dsp:txXfrm>
    </dsp:sp>
    <dsp:sp modelId="{AC991FEC-8D0C-44BB-9CCC-D104B9748091}">
      <dsp:nvSpPr>
        <dsp:cNvPr id="0" name=""/>
        <dsp:cNvSpPr/>
      </dsp:nvSpPr>
      <dsp:spPr>
        <a:xfrm>
          <a:off x="9319308" y="2714208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200" kern="1200"/>
        </a:p>
      </dsp:txBody>
      <dsp:txXfrm>
        <a:off x="9451994" y="2714208"/>
        <a:ext cx="324344" cy="443761"/>
      </dsp:txXfrm>
    </dsp:sp>
    <dsp:sp modelId="{0F05825C-6840-4106-B369-7DC5AF8990B7}">
      <dsp:nvSpPr>
        <dsp:cNvPr id="0" name=""/>
        <dsp:cNvSpPr/>
      </dsp:nvSpPr>
      <dsp:spPr>
        <a:xfrm>
          <a:off x="9963114" y="3757553"/>
          <a:ext cx="589716" cy="589716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IE" sz="3200" kern="1200"/>
        </a:p>
      </dsp:txBody>
      <dsp:txXfrm>
        <a:off x="10095800" y="3757553"/>
        <a:ext cx="324344" cy="44376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5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50" y="937260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54793A40-3C20-43E0-A5DB-AC8740EA30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61623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50" y="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9375" y="739775"/>
            <a:ext cx="6577013" cy="37004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686300"/>
            <a:ext cx="4938713" cy="444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260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50" y="9372600"/>
            <a:ext cx="2919413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9331F2F7-7C67-4BF4-AFB5-E383715A85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25978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11B399-EB21-49E0-8D6B-C5FCDC05AFB6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61512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At the initial stages of the Covid-19 pandemic, Italy, Germany and Poland were not accepting non-Covid applications which delayed our timelines. The trial was scheduled to open to recruitment in January 2020 but experienced delays due to issues with sourcing </a:t>
            </a:r>
          </a:p>
          <a:p>
            <a:r>
              <a:rPr lang="en-GB" dirty="0"/>
              <a:t>of the IMP, IMP manufacturing and the impact of Covid-19.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31F2F7-7C67-4BF4-AFB5-E383715A855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7104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1" name="Shape 8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33481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Due to Brexit, manufacturing authorisation of UK-based manufacturer was no longer accepted. Batch release for the EU can no longer take place in the UK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331F2F7-7C67-4BF4-AFB5-E383715A8556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669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0" y="653415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en-GB" sz="1400">
                <a:solidFill>
                  <a:schemeClr val="bg2"/>
                </a:solidFill>
                <a:latin typeface="Kings Caslon Display"/>
              </a:rPr>
              <a:t>	            		</a:t>
            </a:r>
            <a:endParaRPr lang="en-US" sz="1400">
              <a:solidFill>
                <a:schemeClr val="bg2"/>
              </a:solidFill>
              <a:latin typeface="Kings Caslon Display"/>
            </a:endParaRPr>
          </a:p>
        </p:txBody>
      </p:sp>
      <p:pic>
        <p:nvPicPr>
          <p:cNvPr id="5" name="Picture 59" descr="KCL 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4618" y="544513"/>
            <a:ext cx="2095500" cy="112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24"/>
          <p:cNvSpPr>
            <a:spLocks noChangeArrowheads="1"/>
          </p:cNvSpPr>
          <p:nvPr/>
        </p:nvSpPr>
        <p:spPr bwMode="auto">
          <a:xfrm>
            <a:off x="0" y="0"/>
            <a:ext cx="12192000" cy="331788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400"/>
          </a:p>
        </p:txBody>
      </p:sp>
      <p:pic>
        <p:nvPicPr>
          <p:cNvPr id="7" name="Picture 20"/>
          <p:cNvPicPr preferRelativeResize="0">
            <a:picLocks noChangeAspect="1" noChangeArrowheads="1"/>
          </p:cNvPicPr>
          <p:nvPr userDrawn="1"/>
        </p:nvPicPr>
        <p:blipFill>
          <a:blip r:embed="rId3" cstate="print"/>
          <a:srcRect b="10309"/>
          <a:stretch>
            <a:fillRect/>
          </a:stretch>
        </p:blipFill>
        <p:spPr bwMode="auto">
          <a:xfrm>
            <a:off x="1" y="1931989"/>
            <a:ext cx="1919817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03968" y="544513"/>
            <a:ext cx="2046817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9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3629025"/>
            <a:ext cx="1919817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4" descr="pic_dame_cicely"/>
          <p:cNvPicPr preferRelativeResize="0">
            <a:picLocks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325438"/>
            <a:ext cx="1919817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/>
          <p:cNvPicPr>
            <a:picLocks noChangeArrowheads="1"/>
          </p:cNvPicPr>
          <p:nvPr userDrawn="1"/>
        </p:nvPicPr>
        <p:blipFill>
          <a:blip r:embed="rId7" cstate="print"/>
          <a:srcRect l="5116" r="30690"/>
          <a:stretch>
            <a:fillRect/>
          </a:stretch>
        </p:blipFill>
        <p:spPr bwMode="auto">
          <a:xfrm>
            <a:off x="1" y="5008563"/>
            <a:ext cx="1919817" cy="153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631018" y="2205038"/>
            <a:ext cx="9129183" cy="1223962"/>
          </a:xfrm>
        </p:spPr>
        <p:txBody>
          <a:bodyPr/>
          <a:lstStyle>
            <a:lvl1pPr>
              <a:lnSpc>
                <a:spcPct val="90000"/>
              </a:lnSpc>
              <a:defRPr sz="40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618317" y="4076700"/>
            <a:ext cx="9753600" cy="2268538"/>
          </a:xfrm>
        </p:spPr>
        <p:txBody>
          <a:bodyPr/>
          <a:lstStyle>
            <a:lvl1pPr marL="0" indent="0">
              <a:spcBef>
                <a:spcPct val="0"/>
              </a:spcBef>
              <a:buFontTx/>
              <a:buNone/>
              <a:defRPr sz="2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36000" y="692150"/>
            <a:ext cx="2540000" cy="5195888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16000" y="692150"/>
            <a:ext cx="7416800" cy="5195888"/>
          </a:xfrm>
        </p:spPr>
        <p:txBody>
          <a:bodyPr vert="eaVer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F75C965-760F-744F-AD17-D0BA4415FB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005" y="386150"/>
            <a:ext cx="7579447" cy="694418"/>
          </a:xfrm>
        </p:spPr>
        <p:txBody>
          <a:bodyPr anchor="ctr"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BFE835C-A40F-C948-A1C2-49A2C12325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11175" y="1527175"/>
            <a:ext cx="11085513" cy="4840288"/>
          </a:xfrm>
        </p:spPr>
        <p:txBody>
          <a:bodyPr anchor="ctr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pic>
        <p:nvPicPr>
          <p:cNvPr id="6" name="Picture 5" descr="A picture containing drawing, clock&#10;&#10;Description automatically generated">
            <a:extLst>
              <a:ext uri="{FF2B5EF4-FFF2-40B4-BE49-F238E27FC236}">
                <a16:creationId xmlns:a16="http://schemas.microsoft.com/office/drawing/2014/main" id="{4FCE0EE8-7215-814D-B063-ACA872D1C9F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29600" y="148123"/>
            <a:ext cx="3860800" cy="1107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681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9429" y="1772816"/>
            <a:ext cx="1016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16000" y="1773238"/>
            <a:ext cx="4978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773238"/>
            <a:ext cx="49784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3964" y="690525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ChangeArrowheads="1"/>
          </p:cNvSpPr>
          <p:nvPr/>
        </p:nvSpPr>
        <p:spPr bwMode="auto">
          <a:xfrm>
            <a:off x="0" y="653415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r>
              <a:rPr lang="en-GB" sz="1400" b="1">
                <a:solidFill>
                  <a:schemeClr val="bg2"/>
                </a:solidFill>
                <a:latin typeface="Arial" charset="0"/>
                <a:cs typeface="Arial" charset="0"/>
              </a:rPr>
              <a:t>www.csi.kcl.ac.uk</a:t>
            </a:r>
            <a:endParaRPr lang="en-US" sz="1400" b="1">
              <a:solidFill>
                <a:schemeClr val="bg2"/>
              </a:solidFill>
              <a:latin typeface="Arial" charset="0"/>
              <a:cs typeface="Arial" charset="0"/>
            </a:endParaRP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16000" y="692150"/>
            <a:ext cx="101600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16000" y="1773238"/>
            <a:ext cx="101600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29" name="Rectangle 27"/>
          <p:cNvSpPr>
            <a:spLocks noChangeArrowheads="1"/>
          </p:cNvSpPr>
          <p:nvPr/>
        </p:nvSpPr>
        <p:spPr bwMode="auto">
          <a:xfrm>
            <a:off x="0" y="0"/>
            <a:ext cx="12192000" cy="323850"/>
          </a:xfrm>
          <a:prstGeom prst="rect">
            <a:avLst/>
          </a:prstGeom>
          <a:solidFill>
            <a:srgbClr val="000099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en-GB" sz="2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96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cs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Kings Caslon Display" pitchFamily="2" charset="0"/>
        </a:defRPr>
      </a:lvl9pPr>
    </p:titleStyle>
    <p:bodyStyle>
      <a:lvl1pPr marL="261938" indent="-26193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684213" indent="-242888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itchFamily="18" charset="0"/>
        <a:buChar char="–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1135063" indent="-271463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 New Roman" pitchFamily="18" charset="0"/>
        <a:buChar char="–"/>
        <a:defRPr sz="2400">
          <a:solidFill>
            <a:schemeClr val="tx1"/>
          </a:solidFill>
          <a:latin typeface="Arial" pitchFamily="34" charset="0"/>
          <a:cs typeface="Arial" pitchFamily="34" charset="0"/>
        </a:defRPr>
      </a:lvl3pPr>
      <a:lvl4pPr marL="1584325" indent="-2698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Arial" charset="0"/>
        </a:defRPr>
      </a:lvl4pPr>
      <a:lvl5pPr marL="2033588" indent="-2698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Arial" charset="0"/>
        </a:defRPr>
      </a:lvl5pPr>
      <a:lvl6pPr marL="24907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6pPr>
      <a:lvl7pPr marL="29479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7pPr>
      <a:lvl8pPr marL="34051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8pPr>
      <a:lvl9pPr marL="3862388" indent="-2698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412A3F-09D7-4BC8-A6E3-4603C6D01BCE}" type="datetimeFigureOut">
              <a:rPr lang="en-GB" smtClean="0"/>
              <a:pPr/>
              <a:t>11/12/2023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AD1075-EA33-4668-82F9-3779ACF13B3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png"/><Relationship Id="rId3" Type="http://schemas.openxmlformats.org/officeDocument/2006/relationships/image" Target="../media/image8.gif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Relationship Id="rId14" Type="http://schemas.openxmlformats.org/officeDocument/2006/relationships/image" Target="../media/image1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C1C05-C2AD-48DF-A789-75BE905327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61445" y="1600829"/>
            <a:ext cx="8647516" cy="1551764"/>
          </a:xfrm>
        </p:spPr>
        <p:txBody>
          <a:bodyPr>
            <a:noAutofit/>
          </a:bodyPr>
          <a:lstStyle/>
          <a:p>
            <a:r>
              <a:rPr lang="en-GB" sz="2000" b="1" dirty="0">
                <a:effectLst/>
              </a:rPr>
              <a:t>Better Treatments for Breathlessness in Palliative and End of Life Care</a:t>
            </a:r>
            <a:br>
              <a:rPr lang="en-GB" sz="3600" b="1" dirty="0">
                <a:effectLst/>
              </a:rPr>
            </a:br>
            <a:br>
              <a:rPr lang="en-GB" sz="3600" b="1" dirty="0">
                <a:effectLst/>
              </a:rPr>
            </a:br>
            <a:r>
              <a:rPr lang="en-GB" sz="3600" b="1" dirty="0">
                <a:effectLst/>
              </a:rPr>
              <a:t>BETTER-B trial processes and delivery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B1E1F28-8964-45B4-B8F3-CF47F8F76AB5}"/>
              </a:ext>
            </a:extLst>
          </p:cNvPr>
          <p:cNvSpPr txBox="1"/>
          <p:nvPr/>
        </p:nvSpPr>
        <p:spPr>
          <a:xfrm>
            <a:off x="2263032" y="5967737"/>
            <a:ext cx="9100280" cy="52322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BETTER-B is funded by the European Union’s Horizon2020 research and innovation programme under grant agreement No. 825319. </a:t>
            </a:r>
            <a:r>
              <a:rPr lang="en-GB" sz="1400" dirty="0"/>
              <a:t>The views expressed in this presentation are those of the author(s) and not necessarily those of the funders. </a:t>
            </a:r>
          </a:p>
        </p:txBody>
      </p:sp>
      <p:pic>
        <p:nvPicPr>
          <p:cNvPr id="4" name="Picture 2" descr="Better Breathe">
            <a:extLst>
              <a:ext uri="{FF2B5EF4-FFF2-40B4-BE49-F238E27FC236}">
                <a16:creationId xmlns:a16="http://schemas.microsoft.com/office/drawing/2014/main" id="{DCA97A86-049B-4338-BCE7-C3483736D8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928" y="613359"/>
            <a:ext cx="2476930" cy="741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European Commission, official website">
            <a:extLst>
              <a:ext uri="{FF2B5EF4-FFF2-40B4-BE49-F238E27FC236}">
                <a16:creationId xmlns:a16="http://schemas.microsoft.com/office/drawing/2014/main" id="{EF2EAD5C-F8E8-4DE3-8B8D-3095307822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8471" y="4809634"/>
            <a:ext cx="1950923" cy="484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3D3E30-1A94-454E-AFE5-9736E6BEB65B}"/>
              </a:ext>
            </a:extLst>
          </p:cNvPr>
          <p:cNvSpPr txBox="1"/>
          <p:nvPr/>
        </p:nvSpPr>
        <p:spPr>
          <a:xfrm>
            <a:off x="3573865" y="3035104"/>
            <a:ext cx="6478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GB" dirty="0"/>
          </a:p>
          <a:p>
            <a:pPr algn="ctr"/>
            <a:r>
              <a:rPr lang="en-GB" dirty="0"/>
              <a:t>Project Manager: Dr </a:t>
            </a:r>
            <a:r>
              <a:rPr lang="en-GB" dirty="0" err="1"/>
              <a:t>Adejoke</a:t>
            </a:r>
            <a:r>
              <a:rPr lang="en-GB" dirty="0"/>
              <a:t> </a:t>
            </a:r>
            <a:r>
              <a:rPr lang="en-GB" dirty="0" err="1"/>
              <a:t>Oluyase</a:t>
            </a:r>
            <a:endParaRPr lang="en-GB" dirty="0"/>
          </a:p>
          <a:p>
            <a:pPr algn="ctr"/>
            <a:r>
              <a:rPr lang="en-GB" dirty="0"/>
              <a:t>Cicely Saunders Institute, King’s College London</a:t>
            </a:r>
          </a:p>
          <a:p>
            <a:pPr algn="ctr"/>
            <a:endParaRPr lang="en-GB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1C8950-47C2-4002-9C7F-169E39D4F995}"/>
              </a:ext>
            </a:extLst>
          </p:cNvPr>
          <p:cNvSpPr txBox="1"/>
          <p:nvPr/>
        </p:nvSpPr>
        <p:spPr>
          <a:xfrm>
            <a:off x="1556552" y="6499301"/>
            <a:ext cx="3601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Follow us on twitter: #betterbreathe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054BF7B-E18F-462F-BCE2-806AFF82A30D}"/>
              </a:ext>
            </a:extLst>
          </p:cNvPr>
          <p:cNvSpPr txBox="1"/>
          <p:nvPr/>
        </p:nvSpPr>
        <p:spPr>
          <a:xfrm>
            <a:off x="7597138" y="6456270"/>
            <a:ext cx="2407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www.better-breathe.eu</a:t>
            </a:r>
          </a:p>
        </p:txBody>
      </p:sp>
      <p:pic>
        <p:nvPicPr>
          <p:cNvPr id="9" name="Picture 6" descr="UMK">
            <a:extLst>
              <a:ext uri="{FF2B5EF4-FFF2-40B4-BE49-F238E27FC236}">
                <a16:creationId xmlns:a16="http://schemas.microsoft.com/office/drawing/2014/main" id="{2E755E72-C9FA-4446-9E52-0B3A1A3D49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2" t="12041" r="2206" b="15002"/>
          <a:stretch/>
        </p:blipFill>
        <p:spPr bwMode="auto">
          <a:xfrm>
            <a:off x="2859739" y="4817662"/>
            <a:ext cx="1428252" cy="470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UCD">
            <a:extLst>
              <a:ext uri="{FF2B5EF4-FFF2-40B4-BE49-F238E27FC236}">
                <a16:creationId xmlns:a16="http://schemas.microsoft.com/office/drawing/2014/main" id="{4912302D-1CBC-4080-8A7D-5062E9448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6153" y="4743302"/>
            <a:ext cx="415757" cy="61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Azienda Unità Sanitaria Locale di Reggio Emilia">
            <a:extLst>
              <a:ext uri="{FF2B5EF4-FFF2-40B4-BE49-F238E27FC236}">
                <a16:creationId xmlns:a16="http://schemas.microsoft.com/office/drawing/2014/main" id="{EC5463F5-C567-46C3-B802-F8D173CDB6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519" b="14744"/>
          <a:stretch/>
        </p:blipFill>
        <p:spPr bwMode="auto">
          <a:xfrm>
            <a:off x="4111335" y="5426834"/>
            <a:ext cx="2092792" cy="447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8" descr="Agostino Gemelli University Policlinic - Wikipedia">
            <a:extLst>
              <a:ext uri="{FF2B5EF4-FFF2-40B4-BE49-F238E27FC236}">
                <a16:creationId xmlns:a16="http://schemas.microsoft.com/office/drawing/2014/main" id="{0FDD205C-9A15-4264-99BF-4A90D28F4B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5084" y="5431187"/>
            <a:ext cx="1180239" cy="41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the-university-of-nottingham-1-logo-png-transparent - RAF Association">
            <a:extLst>
              <a:ext uri="{FF2B5EF4-FFF2-40B4-BE49-F238E27FC236}">
                <a16:creationId xmlns:a16="http://schemas.microsoft.com/office/drawing/2014/main" id="{C622266C-32BF-4711-955F-D09F10F6831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348" b="35859"/>
          <a:stretch/>
        </p:blipFill>
        <p:spPr bwMode="auto">
          <a:xfrm>
            <a:off x="4269202" y="4821448"/>
            <a:ext cx="1513267" cy="435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KUM">
            <a:extLst>
              <a:ext uri="{FF2B5EF4-FFF2-40B4-BE49-F238E27FC236}">
                <a16:creationId xmlns:a16="http://schemas.microsoft.com/office/drawing/2014/main" id="{28EC4229-7536-4567-A3C6-1A02549F0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142" y="5413839"/>
            <a:ext cx="1306236" cy="44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2" descr="ERS">
            <a:extLst>
              <a:ext uri="{FF2B5EF4-FFF2-40B4-BE49-F238E27FC236}">
                <a16:creationId xmlns:a16="http://schemas.microsoft.com/office/drawing/2014/main" id="{07CCC6DF-4751-4225-BB1C-2A5B8AE92B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7138" y="5424512"/>
            <a:ext cx="1350914" cy="38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8" descr="University Of Technology Sydney Logo transparent PNG - StickPNG">
            <a:extLst>
              <a:ext uri="{FF2B5EF4-FFF2-40B4-BE49-F238E27FC236}">
                <a16:creationId xmlns:a16="http://schemas.microsoft.com/office/drawing/2014/main" id="{BE095C39-5BF7-4173-89BF-B959FB0841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7503" y="5407082"/>
            <a:ext cx="906416" cy="483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8" descr="UK-neu">
            <a:extLst>
              <a:ext uri="{FF2B5EF4-FFF2-40B4-BE49-F238E27FC236}">
                <a16:creationId xmlns:a16="http://schemas.microsoft.com/office/drawing/2014/main" id="{8C1FF918-CF11-42E1-A756-7CF2D5B63F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017" y="4867854"/>
            <a:ext cx="1311463" cy="411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GUM">
            <a:extLst>
              <a:ext uri="{FF2B5EF4-FFF2-40B4-BE49-F238E27FC236}">
                <a16:creationId xmlns:a16="http://schemas.microsoft.com/office/drawing/2014/main" id="{EBF59F78-C940-4B8F-960F-0948ECC3E9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064" y="4724726"/>
            <a:ext cx="440148" cy="5733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0" descr="TCD">
            <a:extLst>
              <a:ext uri="{FF2B5EF4-FFF2-40B4-BE49-F238E27FC236}">
                <a16:creationId xmlns:a16="http://schemas.microsoft.com/office/drawing/2014/main" id="{AFC5C69D-4CE1-4659-9165-F679E63780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88" t="10232" r="5790" b="11592"/>
          <a:stretch/>
        </p:blipFill>
        <p:spPr bwMode="auto">
          <a:xfrm>
            <a:off x="7988450" y="4787911"/>
            <a:ext cx="1869389" cy="585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TRU Home • CTRU Leeds Research Portal">
            <a:extLst>
              <a:ext uri="{FF2B5EF4-FFF2-40B4-BE49-F238E27FC236}">
                <a16:creationId xmlns:a16="http://schemas.microsoft.com/office/drawing/2014/main" id="{2EB33697-4651-422E-8BA4-CAE7E5197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0641" y="5364213"/>
            <a:ext cx="1014356" cy="54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 descr="A close up of a sign&#10;&#10;Description automatically generated">
            <a:extLst>
              <a:ext uri="{FF2B5EF4-FFF2-40B4-BE49-F238E27FC236}">
                <a16:creationId xmlns:a16="http://schemas.microsoft.com/office/drawing/2014/main" id="{69366DF0-33EB-9F73-EF1A-5E511371BC92}"/>
              </a:ext>
            </a:extLst>
          </p:cNvPr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2083" y="5362037"/>
            <a:ext cx="1081861" cy="549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9215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8E1EA4-2D25-009E-0EE3-E1AA098F3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368660"/>
            <a:ext cx="10160000" cy="648072"/>
          </a:xfrm>
        </p:spPr>
        <p:txBody>
          <a:bodyPr/>
          <a:lstStyle/>
          <a:p>
            <a:r>
              <a:rPr lang="en-GB" sz="4000" dirty="0"/>
              <a:t>Regulatory &amp; ethics submissions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961E1A-767A-ADEC-E08A-8BD8085095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1354" y="1160748"/>
            <a:ext cx="11629292" cy="5076564"/>
          </a:xfrm>
        </p:spPr>
        <p:txBody>
          <a:bodyPr/>
          <a:lstStyle/>
          <a:p>
            <a:pPr marL="0" indent="0">
              <a:buNone/>
            </a:pPr>
            <a:endParaRPr lang="en-GB" sz="2000" dirty="0"/>
          </a:p>
          <a:p>
            <a:r>
              <a:rPr lang="en-GB" sz="2000" dirty="0"/>
              <a:t>At the initial stages, regulatory authorities in Italy, Germany and Poland were not accepting non-Covid applications. Germany wasn’t submitted until Aug 2020 and Italy March 2021. Poland was submitted in May 2021.</a:t>
            </a:r>
          </a:p>
          <a:p>
            <a:pPr marL="0" indent="0">
              <a:buNone/>
            </a:pPr>
            <a:endParaRPr lang="en-GB" sz="2000" dirty="0"/>
          </a:p>
          <a:p>
            <a:pPr algn="just">
              <a:lnSpc>
                <a:spcPct val="110000"/>
              </a:lnSpc>
              <a:spcBef>
                <a:spcPts val="450"/>
              </a:spcBef>
              <a:spcAft>
                <a:spcPts val="900"/>
              </a:spcAft>
            </a:pPr>
            <a:r>
              <a:rPr lang="en-GB" sz="2000" dirty="0">
                <a:solidFill>
                  <a:srgbClr val="000000"/>
                </a:solidFill>
                <a:ea typeface="Times New Roman" panose="02020603050405020304" pitchFamily="18" charset="0"/>
              </a:rPr>
              <a:t>CTA resubmission occurred in both Ireland and Germany to allow for UCD to be designated as the main sponsor.</a:t>
            </a:r>
          </a:p>
          <a:p>
            <a:pPr algn="just">
              <a:lnSpc>
                <a:spcPct val="110000"/>
              </a:lnSpc>
              <a:spcBef>
                <a:spcPts val="450"/>
              </a:spcBef>
              <a:spcAft>
                <a:spcPts val="900"/>
              </a:spcAft>
            </a:pPr>
            <a:r>
              <a:rPr lang="en-GB" sz="2000" dirty="0">
                <a:ea typeface="Times New Roman" panose="02020603050405020304" pitchFamily="18" charset="0"/>
              </a:rPr>
              <a:t>In Italy, 4-month delay between CTA submission and trial approval due to complications in IMP arrangements post-Brexit (required 2 rounds of submission). </a:t>
            </a:r>
          </a:p>
          <a:p>
            <a:pPr>
              <a:lnSpc>
                <a:spcPct val="110000"/>
              </a:lnSpc>
              <a:spcBef>
                <a:spcPts val="450"/>
              </a:spcBef>
              <a:tabLst>
                <a:tab pos="342900" algn="l"/>
              </a:tabLst>
            </a:pPr>
            <a:r>
              <a:rPr lang="en-GB" sz="2000" dirty="0">
                <a:ea typeface="Times New Roman" panose="02020603050405020304" pitchFamily="18" charset="0"/>
              </a:rPr>
              <a:t>In Poland, 13 month delay between CTA submission and trial approval (required 4 rounds of submission)</a:t>
            </a:r>
          </a:p>
          <a:p>
            <a:pPr>
              <a:lnSpc>
                <a:spcPct val="110000"/>
              </a:lnSpc>
              <a:spcBef>
                <a:spcPts val="450"/>
              </a:spcBef>
              <a:tabLst>
                <a:tab pos="342900" algn="l"/>
              </a:tabLst>
            </a:pPr>
            <a:r>
              <a:rPr lang="en-GB" sz="2000" dirty="0"/>
              <a:t>Apart from the UK, ethics applications were delayed in the other EU countries as they prioritised Covid-related applications.</a:t>
            </a:r>
          </a:p>
          <a:p>
            <a:pPr>
              <a:lnSpc>
                <a:spcPct val="110000"/>
              </a:lnSpc>
              <a:spcBef>
                <a:spcPts val="450"/>
              </a:spcBef>
              <a:tabLst>
                <a:tab pos="342900" algn="l"/>
              </a:tabLst>
            </a:pPr>
            <a:endParaRPr lang="en-GB" sz="2000" dirty="0"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143512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901027-86A4-9FCF-2E22-3717B472A6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76672"/>
            <a:ext cx="10160000" cy="774700"/>
          </a:xfrm>
        </p:spPr>
        <p:txBody>
          <a:bodyPr/>
          <a:lstStyle/>
          <a:p>
            <a:r>
              <a:rPr lang="en-GB" dirty="0"/>
              <a:t>Response times for CTA approval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B9646F7-D6C2-3D7F-7B9E-1A95786BA5C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503687"/>
              </p:ext>
            </p:extLst>
          </p:nvPr>
        </p:nvGraphicFramePr>
        <p:xfrm>
          <a:off x="875420" y="1592796"/>
          <a:ext cx="10801200" cy="2682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6607">
                  <a:extLst>
                    <a:ext uri="{9D8B030D-6E8A-4147-A177-3AD203B41FA5}">
                      <a16:colId xmlns:a16="http://schemas.microsoft.com/office/drawing/2014/main" val="2485296917"/>
                    </a:ext>
                  </a:extLst>
                </a:gridCol>
                <a:gridCol w="4751588">
                  <a:extLst>
                    <a:ext uri="{9D8B030D-6E8A-4147-A177-3AD203B41FA5}">
                      <a16:colId xmlns:a16="http://schemas.microsoft.com/office/drawing/2014/main" val="814139715"/>
                    </a:ext>
                  </a:extLst>
                </a:gridCol>
                <a:gridCol w="4133005">
                  <a:extLst>
                    <a:ext uri="{9D8B030D-6E8A-4147-A177-3AD203B41FA5}">
                      <a16:colId xmlns:a16="http://schemas.microsoft.com/office/drawing/2014/main" val="39104736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Countries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Formal CTA timelines during trial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Actual CTA timelines during trial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72899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Germany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6352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Italy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 days (provisional), 117 days (full)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5671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Ireland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days for first response, 60 days 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3313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Poland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months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81507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 days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 days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490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875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B166CE-9B82-B233-179E-0E65451601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04664"/>
            <a:ext cx="10160000" cy="646331"/>
          </a:xfrm>
        </p:spPr>
        <p:txBody>
          <a:bodyPr/>
          <a:lstStyle/>
          <a:p>
            <a:r>
              <a:rPr lang="en-GB" dirty="0"/>
              <a:t>Challenges experienced and mitigation measures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9DB4F0EA-16B0-C7AC-50C2-5313F21AD0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19181374"/>
              </p:ext>
            </p:extLst>
          </p:nvPr>
        </p:nvGraphicFramePr>
        <p:xfrm>
          <a:off x="407368" y="942021"/>
          <a:ext cx="11449272" cy="5596616"/>
        </p:xfrm>
        <a:graphic>
          <a:graphicData uri="http://schemas.openxmlformats.org/drawingml/2006/table">
            <a:tbl>
              <a:tblPr/>
              <a:tblGrid>
                <a:gridCol w="5472608">
                  <a:extLst>
                    <a:ext uri="{9D8B030D-6E8A-4147-A177-3AD203B41FA5}">
                      <a16:colId xmlns:a16="http://schemas.microsoft.com/office/drawing/2014/main" val="1188214232"/>
                    </a:ext>
                  </a:extLst>
                </a:gridCol>
                <a:gridCol w="5976664">
                  <a:extLst>
                    <a:ext uri="{9D8B030D-6E8A-4147-A177-3AD203B41FA5}">
                      <a16:colId xmlns:a16="http://schemas.microsoft.com/office/drawing/2014/main" val="2194219224"/>
                    </a:ext>
                  </a:extLst>
                </a:gridCol>
              </a:tblGrid>
              <a:tr h="336117">
                <a:tc>
                  <a:txBody>
                    <a:bodyPr/>
                    <a:lstStyle/>
                    <a:p>
                      <a:pPr algn="l" fontAlgn="base"/>
                      <a:r>
                        <a:rPr lang="en-GB" sz="2000" b="1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Challenges​</a:t>
                      </a:r>
                    </a:p>
                  </a:txBody>
                  <a:tcPr marL="55109" marR="55109" marT="27554" marB="27554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6FA9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en-GB" sz="2000" b="1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Mitigation measures</a:t>
                      </a:r>
                    </a:p>
                  </a:txBody>
                  <a:tcPr marL="55109" marR="55109" marT="27554" marB="27554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D6FA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61528901"/>
                  </a:ext>
                </a:extLst>
              </a:tr>
              <a:tr h="5175198">
                <a:tc>
                  <a:txBody>
                    <a:bodyPr/>
                    <a:lstStyle/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Covid-19 and its recurrent waves​</a:t>
                      </a:r>
                    </a:p>
                    <a:p>
                      <a:pPr algn="l" fontAlgn="base"/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  <a:p>
                      <a:pPr marL="342900" indent="-342900" algn="l" fontAlgn="base">
                        <a:buFont typeface="Wingdings" panose="05000000000000000000" pitchFamily="2" charset="2"/>
                        <a:buChar char="Ø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Participating countries de-prioritised non-Covid research​</a:t>
                      </a:r>
                    </a:p>
                    <a:p>
                      <a:pPr marL="342900" indent="-342900" algn="l" fontAlgn="base">
                        <a:buFont typeface="Wingdings" panose="05000000000000000000" pitchFamily="2" charset="2"/>
                        <a:buChar char="Ø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Fear of infection by participants/reluctance to visit hospital ​</a:t>
                      </a:r>
                    </a:p>
                    <a:p>
                      <a:pPr marL="342900" indent="-342900" algn="l" fontAlgn="base">
                        <a:buFont typeface="Wingdings" panose="05000000000000000000" pitchFamily="2" charset="2"/>
                        <a:buChar char="Ø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Staff diversion to Covid-related work​</a:t>
                      </a:r>
                    </a:p>
                    <a:p>
                      <a:pPr marL="342900" indent="-342900" algn="l" fontAlgn="base">
                        <a:buFont typeface="Wingdings" panose="05000000000000000000" pitchFamily="2" charset="2"/>
                        <a:buChar char="Ø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Staff shortage/overworked staff​</a:t>
                      </a:r>
                    </a:p>
                    <a:p>
                      <a:pPr marL="342900" indent="-342900" algn="l" fontAlgn="base">
                        <a:buFont typeface="Wingdings" panose="05000000000000000000" pitchFamily="2" charset="2"/>
                        <a:buChar char="Ø"/>
                      </a:pPr>
                      <a:r>
                        <a:rPr lang="en-GB" sz="2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UK R &amp; I pause to recruitment</a:t>
                      </a:r>
                    </a:p>
                    <a:p>
                      <a:pPr marL="0" indent="0" algn="l" fontAlgn="base">
                        <a:buFont typeface="Wingdings" panose="05000000000000000000" pitchFamily="2" charset="2"/>
                        <a:buNone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/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​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Remote clinics/closure of clinics ​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Trial eligibility criteria​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Brexit ​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sz="2000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</a:t>
                      </a:r>
                      <a:r>
                        <a:rPr lang="en-US" sz="2000" b="0" i="0" u="none" strike="noStrike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lays in receiving the IMP due to a worldwide shortage </a:t>
                      </a:r>
                      <a:endParaRPr lang="en-US" sz="2000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None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5109" marR="55109" marT="27554" marB="27554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Allowed for remote consent and follow-up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Opened additional PICC sites at KCH and an addition site in Ireland.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Applied for a 12 month no-cost extension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Removed cardiovascular exclusion from protocol as this impacted recruitment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Co-sponsorship between KCL and UCD</a:t>
                      </a: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endParaRPr lang="en-GB" sz="2000" b="0" i="0" dirty="0">
                        <a:solidFill>
                          <a:schemeClr val="accent5">
                            <a:lumMod val="10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 fontAlgn="base">
                        <a:buFont typeface="Arial" panose="020B0604020202020204" pitchFamily="34" charset="0"/>
                        <a:buChar char="•"/>
                      </a:pP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Worked with </a:t>
                      </a:r>
                      <a:r>
                        <a:rPr lang="en-GB" sz="2000" b="0" i="0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Modepharma</a:t>
                      </a:r>
                      <a:r>
                        <a:rPr lang="en-GB" sz="2000" b="0" i="0" dirty="0">
                          <a:solidFill>
                            <a:schemeClr val="accent5">
                              <a:lumMod val="10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to source another supplier</a:t>
                      </a:r>
                    </a:p>
                  </a:txBody>
                  <a:tcPr marL="55109" marR="55109" marT="27554" marB="27554">
                    <a:lnL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D5E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518490"/>
                  </a:ext>
                </a:extLst>
              </a:tr>
            </a:tbl>
          </a:graphicData>
        </a:graphic>
      </p:graphicFrame>
      <p:sp>
        <p:nvSpPr>
          <p:cNvPr id="5" name="Rectangle 1">
            <a:extLst>
              <a:ext uri="{FF2B5EF4-FFF2-40B4-BE49-F238E27FC236}">
                <a16:creationId xmlns:a16="http://schemas.microsoft.com/office/drawing/2014/main" id="{9AC61AD4-1E90-D858-F67F-C5C51DB9A4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-7639935" y="-323165"/>
            <a:ext cx="1983193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800" b="0" i="0" u="none" strike="noStrike" cap="none" normalizeH="0" baseline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5441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3FF665-5399-A56A-07C9-FA9AFF3AC1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1950"/>
            <a:ext cx="10515600" cy="711199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Other </a:t>
            </a:r>
            <a:r>
              <a:rPr lang="en-GB" sz="4000" dirty="0"/>
              <a:t>s</a:t>
            </a:r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trategies to increase recruitment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0B808-4411-154B-3A28-1E4AB3CA21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6725" y="1171575"/>
            <a:ext cx="11277600" cy="5324475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GB" sz="26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just">
              <a:spcAft>
                <a:spcPts val="1200"/>
              </a:spcAft>
            </a:pPr>
            <a:r>
              <a:rPr lang="en-GB" sz="3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Regular meetings with sites to provide support</a:t>
            </a:r>
          </a:p>
          <a:p>
            <a:pPr algn="just">
              <a:spcAft>
                <a:spcPts val="1200"/>
              </a:spcAft>
            </a:pPr>
            <a:endParaRPr lang="en-GB" sz="3100" dirty="0">
              <a:ea typeface="Times New Roman" panose="02020603050405020304" pitchFamily="18" charset="0"/>
            </a:endParaRPr>
          </a:p>
          <a:p>
            <a:pPr algn="just">
              <a:spcAft>
                <a:spcPts val="1200"/>
              </a:spcAft>
            </a:pPr>
            <a:r>
              <a:rPr lang="en-GB" sz="31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Presentations to clinical teams at meetings</a:t>
            </a:r>
          </a:p>
          <a:p>
            <a:pPr marL="0" indent="0">
              <a:buNone/>
            </a:pPr>
            <a:endParaRPr lang="en-GB" sz="31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3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Rewarding good practice </a:t>
            </a:r>
            <a:r>
              <a:rPr lang="en-GB" sz="3100" b="0" i="0" u="none" strike="noStrike" baseline="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e.g</a:t>
            </a:r>
            <a:r>
              <a:rPr lang="en-GB" sz="3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monthly newsletter showcasing sites meeting their monthly targets.</a:t>
            </a:r>
          </a:p>
          <a:p>
            <a:endParaRPr lang="en-GB" sz="3100" dirty="0">
              <a:solidFill>
                <a:srgbClr val="000000"/>
              </a:solidFill>
            </a:endParaRPr>
          </a:p>
          <a:p>
            <a:r>
              <a:rPr lang="en-GB" sz="31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Posters in clinics</a:t>
            </a:r>
          </a:p>
          <a:p>
            <a:endParaRPr lang="en-GB" sz="3100" dirty="0">
              <a:solidFill>
                <a:srgbClr val="000000"/>
              </a:solidFill>
            </a:endParaRPr>
          </a:p>
          <a:p>
            <a:r>
              <a:rPr lang="en-GB" sz="3100" dirty="0">
                <a:solidFill>
                  <a:srgbClr val="000000"/>
                </a:solidFill>
              </a:rPr>
              <a:t>Newsletters etc</a:t>
            </a:r>
          </a:p>
          <a:p>
            <a:pPr marL="0" indent="0">
              <a:buNone/>
            </a:pPr>
            <a:endParaRPr lang="en-GB" sz="2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8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6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38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6897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B027A-A44B-4666-BD7C-38DBD987BD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40668"/>
            <a:ext cx="10515600" cy="807591"/>
          </a:xfrm>
        </p:spPr>
        <p:txBody>
          <a:bodyPr>
            <a:normAutofit/>
          </a:bodyPr>
          <a:lstStyle/>
          <a:p>
            <a:r>
              <a:rPr lang="en-GB" sz="4000" dirty="0"/>
              <a:t>Translation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73F2B-FA89-4B6A-88F9-8C0F0E12A2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62075"/>
            <a:ext cx="10515600" cy="4814888"/>
          </a:xfrm>
        </p:spPr>
        <p:txBody>
          <a:bodyPr/>
          <a:lstStyle/>
          <a:p>
            <a:r>
              <a:rPr lang="en-IE" dirty="0"/>
              <a:t>P</a:t>
            </a:r>
            <a:r>
              <a:rPr lang="en-IE" b="0" i="0" dirty="0"/>
              <a:t>articipant-facing documents were translated (PIS, consent form, subject diary, GP letter).</a:t>
            </a:r>
          </a:p>
          <a:p>
            <a:endParaRPr lang="en-GB" dirty="0"/>
          </a:p>
          <a:p>
            <a:r>
              <a:rPr lang="en-GB" dirty="0"/>
              <a:t>Questionnaires were reviewed to check those that were translated and validated in other languages. Where these were not available, forward and backward translations were carried out.</a:t>
            </a:r>
          </a:p>
        </p:txBody>
      </p:sp>
    </p:spTree>
    <p:extLst>
      <p:ext uri="{BB962C8B-B14F-4D97-AF65-F5344CB8AC3E}">
        <p14:creationId xmlns:p14="http://schemas.microsoft.com/office/powerpoint/2010/main" val="26816300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/>
        </p:nvSpPr>
        <p:spPr>
          <a:xfrm>
            <a:off x="423529" y="332656"/>
            <a:ext cx="11128917" cy="84994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IE" sz="4000" b="1" dirty="0">
                <a:solidFill>
                  <a:srgbClr val="000099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  <a:sym typeface="Calibri"/>
              </a:rPr>
              <a:t>BETTER-B Translations</a:t>
            </a: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04950B79-ACD5-A15B-31A7-CFD12DE8C1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0461846"/>
              </p:ext>
            </p:extLst>
          </p:nvPr>
        </p:nvGraphicFramePr>
        <p:xfrm>
          <a:off x="911424" y="1105286"/>
          <a:ext cx="10153128" cy="5204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548856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53EE4-59E0-B8D8-B494-9047FA562F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04664"/>
            <a:ext cx="10160000" cy="774700"/>
          </a:xfrm>
        </p:spPr>
        <p:txBody>
          <a:bodyPr/>
          <a:lstStyle/>
          <a:p>
            <a:r>
              <a:rPr lang="en-GB" dirty="0"/>
              <a:t>BETTER-B Translations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43F835BC-8E4E-6EF2-0EAB-7750DDCC8FA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479425" y="1304925"/>
          <a:ext cx="11196638" cy="50403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348982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A7877-8BAC-4425-8D3F-9107B052DA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12676"/>
            <a:ext cx="10515600" cy="720725"/>
          </a:xfrm>
        </p:spPr>
        <p:txBody>
          <a:bodyPr/>
          <a:lstStyle/>
          <a:p>
            <a:r>
              <a:rPr lang="en-GB" sz="4000" dirty="0">
                <a:solidFill>
                  <a:schemeClr val="accent5">
                    <a:lumMod val="10000"/>
                  </a:schemeClr>
                </a:solidFill>
              </a:rPr>
              <a:t>IMP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3A2582-4430-4160-BE35-3318E1CB73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90650"/>
            <a:ext cx="10515600" cy="4786313"/>
          </a:xfrm>
        </p:spPr>
        <p:txBody>
          <a:bodyPr/>
          <a:lstStyle/>
          <a:p>
            <a:r>
              <a:rPr lang="en-GB" dirty="0"/>
              <a:t>Sourcing a product licenced in an EU country for no-deal Brexit</a:t>
            </a:r>
          </a:p>
          <a:p>
            <a:r>
              <a:rPr lang="en-GB" dirty="0"/>
              <a:t>Absence of production staff &amp; prioritisation of Home Office listed products</a:t>
            </a:r>
          </a:p>
          <a:p>
            <a:r>
              <a:rPr lang="en-GB" dirty="0"/>
              <a:t>Increased storage costs</a:t>
            </a:r>
          </a:p>
          <a:p>
            <a:r>
              <a:rPr lang="en-GB" dirty="0"/>
              <a:t>Post Brexit QP release &amp; shipment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53031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AA6C5-1324-374E-EBAC-FC3C84C2E1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40668"/>
            <a:ext cx="10160000" cy="774700"/>
          </a:xfrm>
        </p:spPr>
        <p:txBody>
          <a:bodyPr/>
          <a:lstStyle/>
          <a:p>
            <a:r>
              <a:rPr lang="en-GB" dirty="0"/>
              <a:t>Patient and Public Involvement (PPI)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26800-93CC-7657-F4CB-6FDBF940A2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59429" y="1448780"/>
            <a:ext cx="10160000" cy="4824536"/>
          </a:xfrm>
        </p:spPr>
        <p:txBody>
          <a:bodyPr/>
          <a:lstStyle/>
          <a:p>
            <a:r>
              <a:rPr lang="en-GB" dirty="0"/>
              <a:t>PPI involvement from inception</a:t>
            </a:r>
          </a:p>
          <a:p>
            <a:r>
              <a:rPr lang="en-GB" dirty="0"/>
              <a:t>Reviewing participant-facing documents </a:t>
            </a:r>
          </a:p>
          <a:p>
            <a:r>
              <a:rPr lang="en-GB" dirty="0"/>
              <a:t>Shaping the language and content of the BETTER-B website</a:t>
            </a:r>
          </a:p>
          <a:p>
            <a:r>
              <a:rPr lang="en-GB" dirty="0"/>
              <a:t>Co-design of dissemination strategy</a:t>
            </a:r>
          </a:p>
          <a:p>
            <a:r>
              <a:rPr lang="en-GB" dirty="0"/>
              <a:t>Patient involvement in </a:t>
            </a:r>
            <a:r>
              <a:rPr lang="en-GB"/>
              <a:t>the TMG and TSC</a:t>
            </a:r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36886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EAFF0E-0292-01D1-A263-40F23FD0B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991" y="512676"/>
            <a:ext cx="10160000" cy="774700"/>
          </a:xfrm>
        </p:spPr>
        <p:txBody>
          <a:bodyPr/>
          <a:lstStyle/>
          <a:p>
            <a:r>
              <a:rPr lang="en-GB" sz="4000" dirty="0"/>
              <a:t>Key reflections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B8E16-2A79-8319-299A-C5A8B5E4B9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88" y="1371600"/>
            <a:ext cx="11089232" cy="4685692"/>
          </a:xfrm>
        </p:spPr>
        <p:txBody>
          <a:bodyPr/>
          <a:lstStyle/>
          <a:p>
            <a:pPr algn="l" fontAlgn="base">
              <a:buFont typeface="Arial" panose="020B0604020202020204" pitchFamily="34" charset="0"/>
              <a:buChar char="•"/>
            </a:pPr>
            <a:r>
              <a:rPr lang="en-GB" sz="2800" b="0" i="0" dirty="0">
                <a:solidFill>
                  <a:schemeClr val="accent4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Cross-national research is important in developing the evidence base.​</a:t>
            </a:r>
          </a:p>
          <a:p>
            <a:pPr algn="l" fontAlgn="base">
              <a:buFont typeface="Arial" panose="020B0604020202020204" pitchFamily="34" charset="0"/>
              <a:buNone/>
            </a:pPr>
            <a:endParaRPr lang="en-GB" sz="2800" b="0" i="0" dirty="0"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2800" b="0" i="0" dirty="0">
                <a:solidFill>
                  <a:schemeClr val="accent4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The new EU Clinical Trials Information System (CTIS) is a co-ordinated system that should help future trials.​</a:t>
            </a:r>
          </a:p>
          <a:p>
            <a:pPr algn="l" fontAlgn="base">
              <a:buFont typeface="Arial" panose="020B0604020202020204" pitchFamily="34" charset="0"/>
              <a:buNone/>
            </a:pPr>
            <a:endParaRPr lang="en-GB" sz="2800" b="0" i="0" dirty="0">
              <a:solidFill>
                <a:schemeClr val="accent4">
                  <a:lumMod val="95000"/>
                  <a:lumOff val="5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GB" sz="2800" b="0" i="0" dirty="0">
                <a:solidFill>
                  <a:schemeClr val="accent4">
                    <a:lumMod val="95000"/>
                    <a:lumOff val="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BETTER-B question though central to Covid-19 was de-prioritised. Palliative care should be a core part of health emergency.​</a:t>
            </a:r>
          </a:p>
          <a:p>
            <a:pPr marL="0" indent="0" algn="l" fontAlgn="base">
              <a:buNone/>
            </a:pPr>
            <a:endParaRPr lang="en-GB" sz="2800" b="0" i="0" dirty="0">
              <a:solidFill>
                <a:srgbClr val="00000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5281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2F89B3-8B1D-5C43-77B1-7C388C8B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476672"/>
            <a:ext cx="10160000" cy="792088"/>
          </a:xfrm>
        </p:spPr>
        <p:txBody>
          <a:bodyPr/>
          <a:lstStyle/>
          <a:p>
            <a:r>
              <a:rPr lang="en-GB" dirty="0"/>
              <a:t>DISCLOSURE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5B057-0984-17DC-D40A-199BB13BE9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88" y="1520788"/>
            <a:ext cx="11017224" cy="4320480"/>
          </a:xfrm>
        </p:spPr>
        <p:txBody>
          <a:bodyPr/>
          <a:lstStyle/>
          <a:p>
            <a:pPr algn="l" rtl="0" fontAlgn="base"/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Name: </a:t>
            </a:r>
            <a:r>
              <a:rPr lang="en-US" sz="2800" b="0" i="0" u="none" strike="noStrike" dirty="0" err="1">
                <a:solidFill>
                  <a:srgbClr val="000000"/>
                </a:solidFill>
                <a:effectLst/>
              </a:rPr>
              <a:t>Adejoke</a:t>
            </a:r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US" sz="2800" b="0" i="0" u="none" strike="noStrike" dirty="0" err="1">
                <a:solidFill>
                  <a:srgbClr val="000000"/>
                </a:solidFill>
                <a:effectLst/>
              </a:rPr>
              <a:t>Oluyase</a:t>
            </a:r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	</a:t>
            </a:r>
            <a:r>
              <a:rPr lang="en-US" sz="2800" b="0" i="0" u="none" strike="noStrike" dirty="0">
                <a:solidFill>
                  <a:srgbClr val="C00000"/>
                </a:solidFill>
                <a:effectLst/>
              </a:rPr>
              <a:t> </a:t>
            </a:r>
            <a:r>
              <a:rPr lang="en-US" sz="2800" b="0" i="0" dirty="0">
                <a:solidFill>
                  <a:srgbClr val="C00000"/>
                </a:solidFill>
                <a:effectLst/>
              </a:rPr>
              <a:t>​</a:t>
            </a:r>
          </a:p>
          <a:p>
            <a:pPr marL="0" indent="0" algn="l" rtl="0" fontAlgn="base">
              <a:buNone/>
            </a:pPr>
            <a:endParaRPr lang="en-US" sz="28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Affiliation: King’s College London</a:t>
            </a:r>
            <a:endParaRPr lang="en-US" sz="2800" b="0" i="0" dirty="0">
              <a:solidFill>
                <a:srgbClr val="000000"/>
              </a:solidFill>
              <a:effectLst/>
            </a:endParaRPr>
          </a:p>
          <a:p>
            <a:pPr marL="0" indent="0" algn="l" rtl="0" fontAlgn="base">
              <a:buNone/>
            </a:pPr>
            <a:endParaRPr lang="en-US" sz="28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CA" sz="2800" b="0" i="0" u="none" strike="noStrike" dirty="0">
                <a:solidFill>
                  <a:srgbClr val="000000"/>
                </a:solidFill>
                <a:effectLst/>
              </a:rPr>
              <a:t>Relationships with for-profit and not-for-profit interests: </a:t>
            </a:r>
            <a:r>
              <a:rPr lang="en-US" sz="2800" b="0" i="0" dirty="0">
                <a:solidFill>
                  <a:srgbClr val="000000"/>
                </a:solidFill>
                <a:effectLst/>
              </a:rPr>
              <a:t>​ None </a:t>
            </a:r>
          </a:p>
          <a:p>
            <a:pPr marL="0" indent="0" algn="l" rtl="0" fontAlgn="base">
              <a:buNone/>
            </a:pPr>
            <a:r>
              <a:rPr lang="en-CA" sz="2800" b="0" i="0" dirty="0">
                <a:solidFill>
                  <a:srgbClr val="000000"/>
                </a:solidFill>
                <a:effectLst/>
              </a:rPr>
              <a:t>​</a:t>
            </a:r>
          </a:p>
          <a:p>
            <a:pPr algn="l" rtl="0" fontAlgn="base"/>
            <a:r>
              <a:rPr lang="en-US" sz="2800" b="0" i="0" u="none" strike="noStrike" dirty="0">
                <a:solidFill>
                  <a:srgbClr val="000000"/>
                </a:solidFill>
                <a:effectLst/>
              </a:rPr>
              <a:t>Grants/Research Support:  Medical Research Foundation</a:t>
            </a:r>
          </a:p>
          <a:p>
            <a:pPr algn="l" rtl="0" fontAlgn="base"/>
            <a:r>
              <a:rPr lang="en-CA" sz="2800" b="0" i="0" u="none" strike="noStrike" dirty="0">
                <a:solidFill>
                  <a:srgbClr val="000000"/>
                </a:solidFill>
                <a:effectLst/>
              </a:rPr>
              <a:t>Consulting fees: None</a:t>
            </a:r>
            <a:endParaRPr lang="en-CA" sz="2800" b="0" i="0" dirty="0">
              <a:solidFill>
                <a:srgbClr val="000000"/>
              </a:solidFill>
              <a:effectLst/>
            </a:endParaRPr>
          </a:p>
          <a:p>
            <a:pPr algn="l" rtl="0" fontAlgn="base"/>
            <a:r>
              <a:rPr lang="en-CA" sz="2800" b="0" i="0" u="none" strike="noStrike" dirty="0">
                <a:solidFill>
                  <a:srgbClr val="000000"/>
                </a:solidFill>
                <a:effectLst/>
              </a:rPr>
              <a:t>Other (including employment): None</a:t>
            </a:r>
            <a:endParaRPr lang="en-CA" sz="2800" b="0" i="0" dirty="0">
              <a:solidFill>
                <a:srgbClr val="000000"/>
              </a:solidFill>
              <a:effectLst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676872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34B87-BC9B-1E63-19CD-A7CECB3775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6DFFA34-547F-0F9A-1FE9-E2BA6D432F4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2024844"/>
            <a:ext cx="4152900" cy="3219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EF14028-2487-E368-810D-FF782B00A7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8088" y="1967694"/>
            <a:ext cx="32766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6014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4570C3-9D36-956A-F564-99D7A8A15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1063" y="368661"/>
            <a:ext cx="10515600" cy="612068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The BETTER-B Trial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CA0F4E-EE34-9CFB-D5BE-57847FE81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1364" y="1196752"/>
            <a:ext cx="11413268" cy="5213573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en-GB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Design:</a:t>
            </a: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</a:t>
            </a:r>
            <a:r>
              <a:rPr lang="en-GB" sz="19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nternational, multicentre, Phase III, double-blind, randomised, placebo-controlled trial.</a:t>
            </a:r>
          </a:p>
          <a:p>
            <a:pPr marL="0" indent="0" algn="l">
              <a:buNone/>
            </a:pPr>
            <a:endParaRPr lang="en-GB" sz="19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en-GB" sz="1900" b="1" dirty="0">
                <a:solidFill>
                  <a:srgbClr val="000000"/>
                </a:solidFill>
              </a:rPr>
              <a:t>F</a:t>
            </a:r>
            <a:r>
              <a:rPr lang="en-GB" sz="19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unding:</a:t>
            </a: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00" dirty="0">
                <a:solidFill>
                  <a:srgbClr val="000000"/>
                </a:solidFill>
              </a:rPr>
              <a:t>T</a:t>
            </a:r>
            <a:r>
              <a:rPr lang="en-GB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GB" sz="19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Union’s Horizon 2020 Research and Innovation Programme under </a:t>
            </a:r>
            <a:r>
              <a:rPr lang="en-US" sz="1900" b="0" i="0" u="none" strike="noStrike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grant agreement No. 825319. </a:t>
            </a:r>
          </a:p>
          <a:p>
            <a:pPr marL="0" indent="0">
              <a:buNone/>
            </a:pP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900" b="1" i="0" u="none" strike="noStrike" dirty="0">
                <a:effectLst/>
              </a:rPr>
              <a:t>Participants: </a:t>
            </a:r>
            <a:r>
              <a:rPr lang="en-GB" sz="1900" b="0" i="0" u="none" strike="noStrike" dirty="0">
                <a:effectLst/>
              </a:rPr>
              <a:t>COPD, ILD patients with Modified Medical Research Council Dyspnoea Scale grade 3-4</a:t>
            </a:r>
            <a:r>
              <a:rPr lang="en-US" sz="1900" b="0" i="0" u="none" strike="noStrike" dirty="0">
                <a:effectLst/>
              </a:rPr>
              <a:t>​ </a:t>
            </a:r>
            <a:r>
              <a:rPr lang="en-US" sz="1900" b="0" i="0" dirty="0">
                <a:effectLst/>
              </a:rPr>
              <a:t>​</a:t>
            </a:r>
          </a:p>
          <a:p>
            <a:pPr marL="896938" indent="-269875" algn="l" defTabSz="896938" rtl="0" fontAlgn="base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Grade 3 (I stop for breath after walking about 100 yards or after a few mins on level ground) or</a:t>
            </a:r>
            <a:r>
              <a:rPr lang="en-US" sz="1900" b="0" i="0" dirty="0">
                <a:effectLst/>
              </a:rPr>
              <a:t>​</a:t>
            </a:r>
            <a:endParaRPr lang="en-US" sz="1900" dirty="0"/>
          </a:p>
          <a:p>
            <a:pPr marL="896938" indent="-269875" algn="l" defTabSz="896938" rtl="0" fontAlgn="base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Grade 4 (I am too breathless to leave the house or I am breathless when dressing or undressing) </a:t>
            </a:r>
            <a:r>
              <a:rPr lang="en-US" sz="1900" b="0" i="0" dirty="0">
                <a:effectLst/>
              </a:rPr>
              <a:t>​</a:t>
            </a:r>
          </a:p>
          <a:p>
            <a:pPr marL="627063" indent="0" algn="l" defTabSz="896938" rtl="0" fontAlgn="base">
              <a:buNone/>
            </a:pPr>
            <a:endParaRPr lang="en-US" sz="1900" b="0" i="0" dirty="0"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900" b="1" i="0" u="none" strike="noStrike" dirty="0">
                <a:effectLst/>
              </a:rPr>
              <a:t>Procedures: </a:t>
            </a:r>
            <a:r>
              <a:rPr lang="en-GB" sz="1900" b="0" i="0" u="none" strike="noStrike" dirty="0">
                <a:effectLst/>
              </a:rPr>
              <a:t>Randomised 1:1 to oral mirtazapine 15mg/day or placebo, assessments at baseline, day 7, 14, 28, 56, 180</a:t>
            </a: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marL="0" indent="0" algn="l" rtl="0" fontAlgn="base">
              <a:buNone/>
            </a:pPr>
            <a:endParaRPr lang="en-US" sz="1900" b="0" i="0" dirty="0">
              <a:effectLst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900" b="1" i="0" u="none" strike="noStrike" dirty="0">
                <a:effectLst/>
              </a:rPr>
              <a:t>Clinical end points (at 56 days)</a:t>
            </a:r>
            <a:r>
              <a:rPr lang="en-GB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marL="896938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‘Worst’ and ‘average’ breathlessness over the past 24 hours using NRS</a:t>
            </a: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marL="896938" algn="l" rtl="0" fontAlgn="base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Chronic Respiratory Questionnaire (CRQ)</a:t>
            </a: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marL="896938" algn="l" rtl="0" fontAlgn="base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Integrated Palliative care Outcome Scale (IPOS)</a:t>
            </a: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marL="896938" algn="l" rtl="0" fontAlgn="base">
              <a:buFont typeface="Wingdings" panose="05000000000000000000" pitchFamily="2" charset="2"/>
              <a:buChar char="Ø"/>
            </a:pPr>
            <a:r>
              <a:rPr lang="en-GB" sz="1900" b="0" i="0" u="none" strike="noStrike" dirty="0">
                <a:effectLst/>
              </a:rPr>
              <a:t>Hospital Anxiety and Depression Scale (HADS)</a:t>
            </a:r>
            <a:r>
              <a:rPr lang="en-US" sz="1900" b="0" i="0" u="none" strike="noStrike" dirty="0">
                <a:effectLst/>
              </a:rPr>
              <a:t>​</a:t>
            </a:r>
            <a:r>
              <a:rPr lang="en-US" sz="1900" b="0" i="0" dirty="0">
                <a:effectLst/>
              </a:rPr>
              <a:t>​</a:t>
            </a: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900" b="1" i="0" u="none" strike="noStrike" dirty="0">
                <a:effectLst/>
              </a:rPr>
              <a:t>Qualitative interviews &amp; health economics</a:t>
            </a:r>
            <a:r>
              <a:rPr lang="en-GB" sz="1900" b="0" i="0" u="none" strike="noStrike" dirty="0">
                <a:effectLst/>
              </a:rPr>
              <a:t>​</a:t>
            </a:r>
            <a:endParaRPr lang="en-US" sz="1900" b="0" i="0" dirty="0">
              <a:effectLst/>
            </a:endParaRPr>
          </a:p>
          <a:p>
            <a:endParaRPr lang="en-GB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95859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5CB8E-98F7-DAF0-4549-CB2682A83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404" y="692696"/>
            <a:ext cx="10160000" cy="774700"/>
          </a:xfrm>
        </p:spPr>
        <p:txBody>
          <a:bodyPr/>
          <a:lstStyle/>
          <a:p>
            <a:r>
              <a:rPr lang="en-GB" dirty="0"/>
              <a:t>BETTER-B Main Trial Objective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0B3C4-33A7-80D3-78EE-766C6F83D1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6000" y="2024844"/>
            <a:ext cx="10160000" cy="4402832"/>
          </a:xfrm>
        </p:spPr>
        <p:txBody>
          <a:bodyPr/>
          <a:lstStyle/>
          <a:p>
            <a:pPr algn="ctr"/>
            <a:r>
              <a:rPr lang="en-GB" b="0" i="0" u="none" strike="noStrike" dirty="0">
                <a:solidFill>
                  <a:srgbClr val="000000"/>
                </a:solidFill>
                <a:effectLst/>
              </a:rPr>
              <a:t>To determine whether mirtazapine (a repurposed medicine) is an effective treatment for the reduction of self-reported worst breathlessness (as measured by a numerical rating scale (NRS)) at 56 days post start of treatment compared to placebo in patients with COPD or ILD.</a:t>
            </a:r>
            <a:r>
              <a:rPr lang="en-GB" b="0" i="0" dirty="0">
                <a:solidFill>
                  <a:srgbClr val="000000"/>
                </a:solidFill>
                <a:effectLst/>
              </a:rPr>
              <a:t>​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501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C4259-C344-23DC-2787-8267E318AD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9800"/>
          </a:xfrm>
        </p:spPr>
        <p:txBody>
          <a:bodyPr>
            <a:normAutofit/>
          </a:bodyPr>
          <a:lstStyle/>
          <a:p>
            <a:r>
              <a:rPr lang="en-GB" sz="4000" dirty="0">
                <a:latin typeface="Arial" panose="020B0604020202020204" pitchFamily="34" charset="0"/>
                <a:cs typeface="Arial" panose="020B0604020202020204" pitchFamily="34" charset="0"/>
              </a:rPr>
              <a:t>BETTER-B Sites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2C5B36-4803-AD65-239E-858D48F6EA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1384" y="1238250"/>
            <a:ext cx="10802416" cy="507107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GB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sites in </a:t>
            </a:r>
            <a:r>
              <a:rPr lang="en-GB" sz="2400" b="1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</a:t>
            </a:r>
            <a:r>
              <a:rPr lang="en-GB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 UK sites</a:t>
            </a:r>
          </a:p>
          <a:p>
            <a:pPr marL="0" indent="0">
              <a:buNone/>
            </a:pPr>
            <a:r>
              <a:rPr lang="en-GB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 Italian sites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 German sites</a:t>
            </a:r>
          </a:p>
          <a:p>
            <a:pPr marL="0" indent="0">
              <a:buNone/>
            </a:pPr>
            <a:r>
              <a:rPr lang="en-GB" sz="2400" b="0" i="0" u="none" strike="noStrike" baseline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 Ireland sites</a:t>
            </a:r>
          </a:p>
          <a:p>
            <a:pPr marL="0" indent="0">
              <a:buNone/>
            </a:pP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I Poland site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Parallel Study 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GB" sz="24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Australia using the same protocol but sponsored by the University of Technology Sydney, funded by the NHMRC – European Union under Application ID: APP1170731.</a:t>
            </a: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r>
              <a:rPr lang="en-GB" sz="2400" b="1" dirty="0">
                <a:solidFill>
                  <a:srgbClr val="000000"/>
                </a:solidFill>
              </a:rPr>
              <a:t>Numbers recruited:</a:t>
            </a:r>
          </a:p>
          <a:p>
            <a:pPr marL="0" indent="0">
              <a:buNone/>
            </a:pPr>
            <a:r>
              <a:rPr lang="en-IE" sz="2400" dirty="0"/>
              <a:t>272 UK/EU participants (205 patients/67 caregivers) </a:t>
            </a:r>
          </a:p>
          <a:p>
            <a:pPr marL="0" indent="0">
              <a:buNone/>
            </a:pPr>
            <a:r>
              <a:rPr lang="en-IE" sz="2400" dirty="0"/>
              <a:t>28 Australia/New Zealand participants (20 patients/8 caregivers)</a:t>
            </a:r>
            <a:endParaRPr lang="en-GB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n-GB" sz="2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GB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2400" b="0" i="0" u="none" strike="noStrike" baseline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F032FC-0530-EDF1-6D0E-E3D5FC2A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076" y="1304926"/>
            <a:ext cx="4701887" cy="140415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28093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A7994-32B3-4510-9D6B-E26C079D5A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4375" y="436642"/>
            <a:ext cx="10515600" cy="777875"/>
          </a:xfrm>
        </p:spPr>
        <p:txBody>
          <a:bodyPr>
            <a:normAutofit/>
          </a:bodyPr>
          <a:lstStyle/>
          <a:p>
            <a:r>
              <a:rPr lang="en-GB" sz="4000" dirty="0"/>
              <a:t>BETTER-B Timeline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4F3F4F-18B6-4D08-BCC4-BEF1A825DC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425" y="1276350"/>
            <a:ext cx="11363325" cy="4900613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  <p:cxnSp>
        <p:nvCxnSpPr>
          <p:cNvPr id="5" name="Connector: Elbow 4">
            <a:extLst>
              <a:ext uri="{FF2B5EF4-FFF2-40B4-BE49-F238E27FC236}">
                <a16:creationId xmlns:a16="http://schemas.microsoft.com/office/drawing/2014/main" id="{95CAD5A1-8C92-423F-ABC4-65F3CCC16A84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2819400" y="3695700"/>
            <a:ext cx="12700" cy="12700"/>
          </a:xfrm>
          <a:prstGeom prst="bentConnector3">
            <a:avLst>
              <a:gd name="adj1" fmla="val 180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Arrow: Right 6">
            <a:extLst>
              <a:ext uri="{FF2B5EF4-FFF2-40B4-BE49-F238E27FC236}">
                <a16:creationId xmlns:a16="http://schemas.microsoft.com/office/drawing/2014/main" id="{96D020D3-993D-4CFC-B000-81CE0DC12208}"/>
              </a:ext>
            </a:extLst>
          </p:cNvPr>
          <p:cNvSpPr/>
          <p:nvPr/>
        </p:nvSpPr>
        <p:spPr>
          <a:xfrm>
            <a:off x="476250" y="3264932"/>
            <a:ext cx="11363323" cy="704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4A50E047-0FD0-4A0A-A4B4-172BBE7F4599}"/>
              </a:ext>
            </a:extLst>
          </p:cNvPr>
          <p:cNvCxnSpPr/>
          <p:nvPr/>
        </p:nvCxnSpPr>
        <p:spPr>
          <a:xfrm flipV="1">
            <a:off x="600075" y="2486025"/>
            <a:ext cx="0" cy="94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09130BB2-57F5-4EE3-B495-3264B4A2CD2F}"/>
              </a:ext>
            </a:extLst>
          </p:cNvPr>
          <p:cNvSpPr txBox="1"/>
          <p:nvPr/>
        </p:nvSpPr>
        <p:spPr>
          <a:xfrm>
            <a:off x="209550" y="1768554"/>
            <a:ext cx="10096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Aug 2018</a:t>
            </a:r>
          </a:p>
          <a:p>
            <a:r>
              <a:rPr lang="en-GB" sz="1400" dirty="0"/>
              <a:t>Grant awarded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A07E648-E94D-4C3D-AB68-9BBF959A53DB}"/>
              </a:ext>
            </a:extLst>
          </p:cNvPr>
          <p:cNvCxnSpPr/>
          <p:nvPr/>
        </p:nvCxnSpPr>
        <p:spPr>
          <a:xfrm>
            <a:off x="1219200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42004D3C-627A-4DB6-9543-10162FCB35BA}"/>
              </a:ext>
            </a:extLst>
          </p:cNvPr>
          <p:cNvSpPr txBox="1"/>
          <p:nvPr/>
        </p:nvSpPr>
        <p:spPr>
          <a:xfrm>
            <a:off x="714375" y="4842986"/>
            <a:ext cx="10096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Jan 2019</a:t>
            </a:r>
          </a:p>
          <a:p>
            <a:r>
              <a:rPr lang="en-GB" sz="1400" dirty="0"/>
              <a:t>Project started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C9732FF-4946-408E-A108-264F854353D9}"/>
              </a:ext>
            </a:extLst>
          </p:cNvPr>
          <p:cNvCxnSpPr>
            <a:cxnSpLocks/>
          </p:cNvCxnSpPr>
          <p:nvPr/>
        </p:nvCxnSpPr>
        <p:spPr>
          <a:xfrm flipV="1">
            <a:off x="2286000" y="2486025"/>
            <a:ext cx="0" cy="94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0808BAA-6EB7-401F-B05E-6C6A9F8DF677}"/>
              </a:ext>
            </a:extLst>
          </p:cNvPr>
          <p:cNvCxnSpPr/>
          <p:nvPr/>
        </p:nvCxnSpPr>
        <p:spPr>
          <a:xfrm>
            <a:off x="2819400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2E52C228-02BB-4F67-9E85-C1A9AD84E7E2}"/>
              </a:ext>
            </a:extLst>
          </p:cNvPr>
          <p:cNvSpPr txBox="1"/>
          <p:nvPr/>
        </p:nvSpPr>
        <p:spPr>
          <a:xfrm>
            <a:off x="1822450" y="1768554"/>
            <a:ext cx="10096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Dec 2019</a:t>
            </a:r>
          </a:p>
          <a:p>
            <a:r>
              <a:rPr lang="en-GB" sz="1400" dirty="0"/>
              <a:t>MHRA submission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931197F-F8A9-4FE9-805C-A75AE044246A}"/>
              </a:ext>
            </a:extLst>
          </p:cNvPr>
          <p:cNvSpPr txBox="1"/>
          <p:nvPr/>
        </p:nvSpPr>
        <p:spPr>
          <a:xfrm>
            <a:off x="2327274" y="4838700"/>
            <a:ext cx="14636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Jan 2020</a:t>
            </a:r>
          </a:p>
          <a:p>
            <a:r>
              <a:rPr lang="en-GB" sz="1400" dirty="0"/>
              <a:t>UK leaves EU (original planned opening)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BF0EBA0-2035-4196-9D73-DA0A84779033}"/>
              </a:ext>
            </a:extLst>
          </p:cNvPr>
          <p:cNvCxnSpPr>
            <a:cxnSpLocks/>
          </p:cNvCxnSpPr>
          <p:nvPr/>
        </p:nvCxnSpPr>
        <p:spPr>
          <a:xfrm flipV="1">
            <a:off x="3619500" y="3419475"/>
            <a:ext cx="0" cy="95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BB24E24B-CF7C-4A59-A46A-E8D77CF0066A}"/>
              </a:ext>
            </a:extLst>
          </p:cNvPr>
          <p:cNvCxnSpPr>
            <a:cxnSpLocks/>
          </p:cNvCxnSpPr>
          <p:nvPr/>
        </p:nvCxnSpPr>
        <p:spPr>
          <a:xfrm flipV="1">
            <a:off x="3324225" y="2507218"/>
            <a:ext cx="0" cy="94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06ED5E50-7FF1-4790-AD75-313936588D9A}"/>
              </a:ext>
            </a:extLst>
          </p:cNvPr>
          <p:cNvSpPr txBox="1"/>
          <p:nvPr/>
        </p:nvSpPr>
        <p:spPr>
          <a:xfrm>
            <a:off x="2999186" y="1768554"/>
            <a:ext cx="10096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Mar 2020</a:t>
            </a:r>
          </a:p>
          <a:p>
            <a:r>
              <a:rPr lang="en-GB" sz="1400" dirty="0"/>
              <a:t>UK Covid lockdown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3A61913-86A9-4E72-BCD8-F5F9D214DA17}"/>
              </a:ext>
            </a:extLst>
          </p:cNvPr>
          <p:cNvCxnSpPr>
            <a:cxnSpLocks/>
          </p:cNvCxnSpPr>
          <p:nvPr/>
        </p:nvCxnSpPr>
        <p:spPr>
          <a:xfrm flipV="1">
            <a:off x="5201439" y="2496026"/>
            <a:ext cx="0" cy="1037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56331BE-3E40-4868-8D53-8FC63025D626}"/>
              </a:ext>
            </a:extLst>
          </p:cNvPr>
          <p:cNvCxnSpPr>
            <a:cxnSpLocks/>
          </p:cNvCxnSpPr>
          <p:nvPr/>
        </p:nvCxnSpPr>
        <p:spPr>
          <a:xfrm>
            <a:off x="4850608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9AEABAD3-BCEC-4C5D-9DF1-9954E18BC6C4}"/>
              </a:ext>
            </a:extLst>
          </p:cNvPr>
          <p:cNvSpPr txBox="1"/>
          <p:nvPr/>
        </p:nvSpPr>
        <p:spPr>
          <a:xfrm>
            <a:off x="4449765" y="4838700"/>
            <a:ext cx="14636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Nov/Dec 2020</a:t>
            </a:r>
          </a:p>
          <a:p>
            <a:r>
              <a:rPr lang="en-GB" sz="1400" dirty="0"/>
              <a:t>First 3 sites </a:t>
            </a:r>
          </a:p>
          <a:p>
            <a:r>
              <a:rPr lang="en-GB" sz="1400" dirty="0"/>
              <a:t>opened in UK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A5AEBB5-1928-4235-8A93-95DD113DE946}"/>
              </a:ext>
            </a:extLst>
          </p:cNvPr>
          <p:cNvSpPr txBox="1"/>
          <p:nvPr/>
        </p:nvSpPr>
        <p:spPr>
          <a:xfrm>
            <a:off x="4627166" y="1821418"/>
            <a:ext cx="108108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Feb 2021</a:t>
            </a:r>
          </a:p>
          <a:p>
            <a:r>
              <a:rPr lang="en-GB" sz="1400" dirty="0"/>
              <a:t>1</a:t>
            </a:r>
            <a:r>
              <a:rPr lang="en-GB" sz="1400" baseline="30000" dirty="0"/>
              <a:t>st</a:t>
            </a:r>
            <a:r>
              <a:rPr lang="en-GB" sz="1400" dirty="0"/>
              <a:t> patient randomised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108C6082-A182-43B3-9CB8-E9FF6F9ECDC2}"/>
              </a:ext>
            </a:extLst>
          </p:cNvPr>
          <p:cNvCxnSpPr>
            <a:cxnSpLocks/>
          </p:cNvCxnSpPr>
          <p:nvPr/>
        </p:nvCxnSpPr>
        <p:spPr>
          <a:xfrm>
            <a:off x="6858000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335A7AF8-F18E-459A-A685-66CDA92E918E}"/>
              </a:ext>
            </a:extLst>
          </p:cNvPr>
          <p:cNvSpPr txBox="1"/>
          <p:nvPr/>
        </p:nvSpPr>
        <p:spPr>
          <a:xfrm>
            <a:off x="6448420" y="4838700"/>
            <a:ext cx="146367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May 2021</a:t>
            </a:r>
          </a:p>
          <a:p>
            <a:r>
              <a:rPr lang="en-GB" sz="1400" dirty="0"/>
              <a:t>First Ireland </a:t>
            </a:r>
          </a:p>
          <a:p>
            <a:r>
              <a:rPr lang="en-GB" sz="1400" dirty="0"/>
              <a:t>site opened</a:t>
            </a:r>
          </a:p>
        </p:txBody>
      </p: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F402B3A7-D793-4CE6-B61C-F9950CCBD1A4}"/>
              </a:ext>
            </a:extLst>
          </p:cNvPr>
          <p:cNvCxnSpPr>
            <a:cxnSpLocks/>
          </p:cNvCxnSpPr>
          <p:nvPr/>
        </p:nvCxnSpPr>
        <p:spPr>
          <a:xfrm flipV="1">
            <a:off x="7572374" y="2507218"/>
            <a:ext cx="0" cy="94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7CCC734C-8703-4F11-92D5-9D4E913D8A8A}"/>
              </a:ext>
            </a:extLst>
          </p:cNvPr>
          <p:cNvCxnSpPr>
            <a:cxnSpLocks/>
          </p:cNvCxnSpPr>
          <p:nvPr/>
        </p:nvCxnSpPr>
        <p:spPr>
          <a:xfrm>
            <a:off x="8277225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6D9C68B-B818-4E9E-9B20-814DB7153DFB}"/>
              </a:ext>
            </a:extLst>
          </p:cNvPr>
          <p:cNvCxnSpPr>
            <a:cxnSpLocks/>
          </p:cNvCxnSpPr>
          <p:nvPr/>
        </p:nvCxnSpPr>
        <p:spPr>
          <a:xfrm flipV="1">
            <a:off x="9115424" y="2481739"/>
            <a:ext cx="0" cy="1037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69BF709C-1FAD-4FA1-A0B7-3E7F9FE3F7E0}"/>
              </a:ext>
            </a:extLst>
          </p:cNvPr>
          <p:cNvSpPr txBox="1"/>
          <p:nvPr/>
        </p:nvSpPr>
        <p:spPr>
          <a:xfrm>
            <a:off x="7104064" y="1787604"/>
            <a:ext cx="117316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Jul/Sep 2021</a:t>
            </a:r>
          </a:p>
          <a:p>
            <a:r>
              <a:rPr lang="en-GB" sz="1400" dirty="0"/>
              <a:t>German sites opened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CA0A2B4-8BAE-4B4B-AE51-AAEAA456FBFB}"/>
              </a:ext>
            </a:extLst>
          </p:cNvPr>
          <p:cNvSpPr txBox="1"/>
          <p:nvPr/>
        </p:nvSpPr>
        <p:spPr>
          <a:xfrm>
            <a:off x="7848600" y="4821793"/>
            <a:ext cx="11367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Nov 2021</a:t>
            </a:r>
          </a:p>
          <a:p>
            <a:r>
              <a:rPr lang="en-GB" sz="1400" dirty="0"/>
              <a:t>2 Italian sites opened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271A129-D3AF-4535-AE98-2904BB605E02}"/>
              </a:ext>
            </a:extLst>
          </p:cNvPr>
          <p:cNvSpPr txBox="1"/>
          <p:nvPr/>
        </p:nvSpPr>
        <p:spPr>
          <a:xfrm>
            <a:off x="8596709" y="1721882"/>
            <a:ext cx="101958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Apr 2022</a:t>
            </a:r>
          </a:p>
          <a:p>
            <a:r>
              <a:rPr lang="en-GB" sz="1400" dirty="0"/>
              <a:t>1 Italian site opened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CCE48E07-51F2-4C7A-BF38-32D2DF65D234}"/>
              </a:ext>
            </a:extLst>
          </p:cNvPr>
          <p:cNvCxnSpPr>
            <a:cxnSpLocks/>
          </p:cNvCxnSpPr>
          <p:nvPr/>
        </p:nvCxnSpPr>
        <p:spPr>
          <a:xfrm flipV="1">
            <a:off x="5843586" y="2507218"/>
            <a:ext cx="0" cy="9429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47945FC8-0174-4BAC-B8A5-971042A80FAB}"/>
              </a:ext>
            </a:extLst>
          </p:cNvPr>
          <p:cNvSpPr txBox="1"/>
          <p:nvPr/>
        </p:nvSpPr>
        <p:spPr>
          <a:xfrm>
            <a:off x="5669750" y="1653956"/>
            <a:ext cx="11088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Mar 2021</a:t>
            </a:r>
          </a:p>
          <a:p>
            <a:r>
              <a:rPr lang="en-GB" sz="1400" dirty="0"/>
              <a:t>6 month no cost extension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D3A40965-F689-40FD-1AF6-8D794FD0B489}"/>
              </a:ext>
            </a:extLst>
          </p:cNvPr>
          <p:cNvCxnSpPr>
            <a:cxnSpLocks/>
          </p:cNvCxnSpPr>
          <p:nvPr/>
        </p:nvCxnSpPr>
        <p:spPr>
          <a:xfrm>
            <a:off x="9948428" y="3790950"/>
            <a:ext cx="0" cy="1047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9833812-B619-88FB-A7F6-477384047801}"/>
              </a:ext>
            </a:extLst>
          </p:cNvPr>
          <p:cNvSpPr txBox="1"/>
          <p:nvPr/>
        </p:nvSpPr>
        <p:spPr>
          <a:xfrm>
            <a:off x="9594763" y="4838700"/>
            <a:ext cx="113673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Sep 2022</a:t>
            </a:r>
          </a:p>
          <a:p>
            <a:r>
              <a:rPr lang="en-GB" sz="1400" dirty="0"/>
              <a:t>1 Poland site opened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0184FF08-FD51-1821-C5BD-37DFDDFA0AAC}"/>
              </a:ext>
            </a:extLst>
          </p:cNvPr>
          <p:cNvCxnSpPr>
            <a:cxnSpLocks/>
          </p:cNvCxnSpPr>
          <p:nvPr/>
        </p:nvCxnSpPr>
        <p:spPr>
          <a:xfrm flipV="1">
            <a:off x="10596500" y="2481739"/>
            <a:ext cx="0" cy="93773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26A63B6F-8486-AE31-2CE6-260B1D26FBC8}"/>
              </a:ext>
            </a:extLst>
          </p:cNvPr>
          <p:cNvSpPr txBox="1"/>
          <p:nvPr/>
        </p:nvSpPr>
        <p:spPr>
          <a:xfrm>
            <a:off x="10092444" y="1602879"/>
            <a:ext cx="1136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/>
              <a:t>May 2023</a:t>
            </a:r>
          </a:p>
          <a:p>
            <a:r>
              <a:rPr lang="en-GB" sz="1400" dirty="0"/>
              <a:t>6 month no</a:t>
            </a:r>
          </a:p>
          <a:p>
            <a:r>
              <a:rPr lang="en-GB" sz="1400" dirty="0"/>
              <a:t>cost extension</a:t>
            </a:r>
          </a:p>
        </p:txBody>
      </p:sp>
    </p:spTree>
    <p:extLst>
      <p:ext uri="{BB962C8B-B14F-4D97-AF65-F5344CB8AC3E}">
        <p14:creationId xmlns:p14="http://schemas.microsoft.com/office/powerpoint/2010/main" val="40599336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EE266-1046-4575-92B7-6C3B7C79CE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0204" y="476673"/>
            <a:ext cx="10451592" cy="720080"/>
          </a:xfrm>
        </p:spPr>
        <p:txBody>
          <a:bodyPr anchor="ctr">
            <a:normAutofit/>
          </a:bodyPr>
          <a:lstStyle/>
          <a:p>
            <a:r>
              <a:rPr lang="en-GB" sz="4000" dirty="0"/>
              <a:t>Sponsorship &amp; contracting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7182687F-944D-4227-9E98-DB2F9B6B7DF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2285882"/>
              </p:ext>
            </p:extLst>
          </p:nvPr>
        </p:nvGraphicFramePr>
        <p:xfrm>
          <a:off x="870204" y="1736812"/>
          <a:ext cx="9158870" cy="3582349"/>
        </p:xfrm>
        <a:graphic>
          <a:graphicData uri="http://schemas.openxmlformats.org/drawingml/2006/table">
            <a:tbl>
              <a:tblPr firstRow="1" bandRow="1"/>
              <a:tblGrid>
                <a:gridCol w="969459">
                  <a:extLst>
                    <a:ext uri="{9D8B030D-6E8A-4147-A177-3AD203B41FA5}">
                      <a16:colId xmlns:a16="http://schemas.microsoft.com/office/drawing/2014/main" val="1624885045"/>
                    </a:ext>
                  </a:extLst>
                </a:gridCol>
                <a:gridCol w="2428841">
                  <a:extLst>
                    <a:ext uri="{9D8B030D-6E8A-4147-A177-3AD203B41FA5}">
                      <a16:colId xmlns:a16="http://schemas.microsoft.com/office/drawing/2014/main" val="3187269217"/>
                    </a:ext>
                  </a:extLst>
                </a:gridCol>
                <a:gridCol w="1270943">
                  <a:extLst>
                    <a:ext uri="{9D8B030D-6E8A-4147-A177-3AD203B41FA5}">
                      <a16:colId xmlns:a16="http://schemas.microsoft.com/office/drawing/2014/main" val="3172721917"/>
                    </a:ext>
                  </a:extLst>
                </a:gridCol>
                <a:gridCol w="1563197">
                  <a:extLst>
                    <a:ext uri="{9D8B030D-6E8A-4147-A177-3AD203B41FA5}">
                      <a16:colId xmlns:a16="http://schemas.microsoft.com/office/drawing/2014/main" val="879993814"/>
                    </a:ext>
                  </a:extLst>
                </a:gridCol>
                <a:gridCol w="2926430">
                  <a:extLst>
                    <a:ext uri="{9D8B030D-6E8A-4147-A177-3AD203B41FA5}">
                      <a16:colId xmlns:a16="http://schemas.microsoft.com/office/drawing/2014/main" val="3759351644"/>
                    </a:ext>
                  </a:extLst>
                </a:gridCol>
              </a:tblGrid>
              <a:tr h="551021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1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Risk No.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Description of risk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Level of risk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WP(s) involved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Proposed risk-mitigation measures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DCE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9298516"/>
                  </a:ext>
                </a:extLst>
              </a:tr>
              <a:tr h="1913869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UK leaving the EU in 2019 (Brexit) – current uncertainty regarding UK legislative requirements and status of UK sponsor within EU post Brexit.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High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2-5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Co-sponsorship between KCL and UCD will ensure all regulatory and legislative requirements for clinical trial conduct will be met in both the EU and UK post Brexit. 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41316461"/>
                  </a:ext>
                </a:extLst>
              </a:tr>
              <a:tr h="1117459"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Implementation of Clinical Trials Regulation in 2019 across EU prior to start of Clinical Trial.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Low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2,3 </a:t>
                      </a:r>
                      <a:endParaRPr lang="en-GB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</a:pPr>
                      <a:r>
                        <a:rPr lang="en-GB" sz="1500" b="0" i="0" u="none" strike="noStrike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Co-sponsor UCD based in EU will manage EU Portal requirements. </a:t>
                      </a:r>
                      <a:endParaRPr lang="en-GB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3322" marR="93322" marT="12961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6226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0041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99EB2-A8BF-436A-8F7B-2C15BEAF29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5420" y="476672"/>
            <a:ext cx="9877425" cy="733426"/>
          </a:xfrm>
        </p:spPr>
        <p:txBody>
          <a:bodyPr>
            <a:normAutofit/>
          </a:bodyPr>
          <a:lstStyle/>
          <a:p>
            <a:r>
              <a:rPr lang="en-GB" sz="4000" dirty="0"/>
              <a:t>Sponsorship &amp; contracting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E06EE7-FA09-40D4-BF02-4F4290C983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" y="1362075"/>
            <a:ext cx="10831564" cy="4814888"/>
          </a:xfrm>
        </p:spPr>
        <p:txBody>
          <a:bodyPr>
            <a:noAutofit/>
          </a:bodyPr>
          <a:lstStyle/>
          <a:p>
            <a:r>
              <a:rPr lang="en-GB" sz="2400" dirty="0"/>
              <a:t>BETTER-B: clinical trial of an IMP, Clinical Trial Authorisation (CTA) Applications were submitted to medicines regulators in participating countries.</a:t>
            </a:r>
          </a:p>
          <a:p>
            <a:pPr marL="0" indent="0">
              <a:buNone/>
            </a:pPr>
            <a:endParaRPr lang="en-GB" sz="2400" dirty="0"/>
          </a:p>
          <a:p>
            <a:r>
              <a:rPr lang="en-GB" sz="2400" dirty="0"/>
              <a:t>Different legal requirements in EU countries </a:t>
            </a:r>
            <a:r>
              <a:rPr lang="en-GB" sz="2400" dirty="0" err="1"/>
              <a:t>e.g</a:t>
            </a:r>
            <a:r>
              <a:rPr lang="en-GB" sz="2400" dirty="0"/>
              <a:t> co-sponsorship not allowed in Germany</a:t>
            </a:r>
          </a:p>
          <a:p>
            <a:endParaRPr lang="en-GB" sz="2400" dirty="0"/>
          </a:p>
          <a:p>
            <a:pPr marL="0" lvl="0" indent="0">
              <a:buNone/>
            </a:pPr>
            <a:r>
              <a:rPr lang="en-US" sz="2400" b="1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* KCL could not be added to the CTA forms for European Sites</a:t>
            </a:r>
            <a:endParaRPr lang="en-IE" sz="24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  <a:p>
            <a:pPr lvl="0">
              <a:buFontTx/>
              <a:buChar char="-"/>
            </a:pPr>
            <a:r>
              <a:rPr lang="en-US" sz="24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Ireland: KCL designated as having contractual responsibilities</a:t>
            </a:r>
            <a:endParaRPr lang="en-IE" sz="2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  <a:p>
            <a:pPr lvl="0">
              <a:buFontTx/>
              <a:buChar char="-"/>
            </a:pPr>
            <a:r>
              <a:rPr lang="en-US" sz="24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Poland: KCL designated as having contractual responsibilities </a:t>
            </a:r>
          </a:p>
          <a:p>
            <a:pPr lvl="0">
              <a:buFontTx/>
              <a:buChar char="-"/>
            </a:pPr>
            <a:r>
              <a:rPr lang="en-US" sz="2400" dirty="0"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</a:rPr>
              <a:t>Italy: KCL designated as having contractual responsibilities </a:t>
            </a:r>
            <a:endParaRPr lang="en-IE" sz="24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</a:endParaRPr>
          </a:p>
          <a:p>
            <a:pPr marL="0" lvl="0" indent="0">
              <a:buNone/>
            </a:pPr>
            <a:endParaRPr lang="en-GB" sz="2400" dirty="0"/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16470301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8125E-323A-4880-A393-33099CA09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8680"/>
            <a:ext cx="10515600" cy="635000"/>
          </a:xfrm>
        </p:spPr>
        <p:txBody>
          <a:bodyPr>
            <a:normAutofit/>
          </a:bodyPr>
          <a:lstStyle/>
          <a:p>
            <a:r>
              <a:rPr lang="en-GB" sz="4000" dirty="0"/>
              <a:t>Regulatory &amp; ethics submissions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CC3E90-3D01-4710-A3EE-2A814B353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28750"/>
            <a:ext cx="10730408" cy="4748213"/>
          </a:xfrm>
        </p:spPr>
        <p:txBody>
          <a:bodyPr/>
          <a:lstStyle/>
          <a:p>
            <a:r>
              <a:rPr lang="en-GB" dirty="0"/>
              <a:t>Different systems e.g. own portals for uploading CTA</a:t>
            </a:r>
          </a:p>
          <a:p>
            <a:r>
              <a:rPr lang="en-GB" dirty="0"/>
              <a:t>Lack of information in English </a:t>
            </a:r>
          </a:p>
          <a:p>
            <a:r>
              <a:rPr lang="en-GB" dirty="0"/>
              <a:t>Use of fax!</a:t>
            </a:r>
          </a:p>
          <a:p>
            <a:r>
              <a:rPr lang="en-GB" dirty="0"/>
              <a:t>Working with local PI/team</a:t>
            </a:r>
          </a:p>
        </p:txBody>
      </p:sp>
    </p:spTree>
    <p:extLst>
      <p:ext uri="{BB962C8B-B14F-4D97-AF65-F5344CB8AC3E}">
        <p14:creationId xmlns:p14="http://schemas.microsoft.com/office/powerpoint/2010/main" val="220281459"/>
      </p:ext>
    </p:extLst>
  </p:cSld>
  <p:clrMapOvr>
    <a:masterClrMapping/>
  </p:clrMapOvr>
</p:sld>
</file>

<file path=ppt/theme/theme1.xml><?xml version="1.0" encoding="utf-8"?>
<a:theme xmlns:a="http://schemas.openxmlformats.org/drawingml/2006/main" name="King's (advanced) 2">
  <a:themeElements>
    <a:clrScheme name="">
      <a:dk1>
        <a:srgbClr val="000000"/>
      </a:dk1>
      <a:lt1>
        <a:srgbClr val="D6F0F6"/>
      </a:lt1>
      <a:dk2>
        <a:srgbClr val="065981"/>
      </a:dk2>
      <a:lt2>
        <a:srgbClr val="FFFFFF"/>
      </a:lt2>
      <a:accent1>
        <a:srgbClr val="8088BF"/>
      </a:accent1>
      <a:accent2>
        <a:srgbClr val="D16EB4"/>
      </a:accent2>
      <a:accent3>
        <a:srgbClr val="E8F6FA"/>
      </a:accent3>
      <a:accent4>
        <a:srgbClr val="000000"/>
      </a:accent4>
      <a:accent5>
        <a:srgbClr val="C0C3DC"/>
      </a:accent5>
      <a:accent6>
        <a:srgbClr val="BD63A3"/>
      </a:accent6>
      <a:hlink>
        <a:srgbClr val="B3B8D9"/>
      </a:hlink>
      <a:folHlink>
        <a:srgbClr val="E3A8D2"/>
      </a:folHlink>
    </a:clrScheme>
    <a:fontScheme name="King's (advanced) 2">
      <a:majorFont>
        <a:latin typeface="Kings Caslon Display"/>
        <a:ea typeface=""/>
        <a:cs typeface=""/>
      </a:majorFont>
      <a:minorFont>
        <a:latin typeface="KingsBureauGrot FiveOn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KingsBureauGrot FiveOne" pitchFamily="2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KingsBureauGrot FiveOne" pitchFamily="2" charset="0"/>
          </a:defRPr>
        </a:defPPr>
      </a:lstStyle>
    </a:lnDef>
  </a:objectDefaults>
  <a:extraClrSchemeLst>
    <a:extraClrScheme>
      <a:clrScheme name="King's (advanced) 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ing's (advanced) 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ing's (advanced) 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A8EE31ED79BA6469EC4F5043F97CC3C" ma:contentTypeVersion="15" ma:contentTypeDescription="Create a new document." ma:contentTypeScope="" ma:versionID="4252be7f147a73e125b22d445305078f">
  <xsd:schema xmlns:xsd="http://www.w3.org/2001/XMLSchema" xmlns:xs="http://www.w3.org/2001/XMLSchema" xmlns:p="http://schemas.microsoft.com/office/2006/metadata/properties" xmlns:ns2="11f9e19f-fdf0-4abb-b31f-6484746d2c7d" xmlns:ns3="4aaf35b1-80a8-48e7-9d03-c612add1997b" targetNamespace="http://schemas.microsoft.com/office/2006/metadata/properties" ma:root="true" ma:fieldsID="e144165dd606ccc03eaf9af32f019838" ns2:_="" ns3:_="">
    <xsd:import namespace="11f9e19f-fdf0-4abb-b31f-6484746d2c7d"/>
    <xsd:import namespace="4aaf35b1-80a8-48e7-9d03-c612add1997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f9e19f-fdf0-4abb-b31f-6484746d2c7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6" nillable="true" ma:displayName="Location" ma:internalName="MediaServiceLocation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731d7151-b795-48f9-9207-6285658e27a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af35b1-80a8-48e7-9d03-c612add1997b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1b25959c-70d7-4b0a-859a-9780364272ba}" ma:internalName="TaxCatchAll" ma:showField="CatchAllData" ma:web="b2062587-493b-4e82-8d09-0536006ae3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1f9e19f-fdf0-4abb-b31f-6484746d2c7d">
      <Terms xmlns="http://schemas.microsoft.com/office/infopath/2007/PartnerControls"/>
    </lcf76f155ced4ddcb4097134ff3c332f>
    <TaxCatchAll xmlns="4aaf35b1-80a8-48e7-9d03-c612add1997b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F5133CE-6350-41A4-A1F0-DCDFA7FEBF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1f9e19f-fdf0-4abb-b31f-6484746d2c7d"/>
    <ds:schemaRef ds:uri="4aaf35b1-80a8-48e7-9d03-c612add1997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CC4B820-0E07-40B6-A04A-09D6CDC78821}">
  <ds:schemaRefs>
    <ds:schemaRef ds:uri="11f9e19f-fdf0-4abb-b31f-6484746d2c7d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purl.org/dc/terms/"/>
    <ds:schemaRef ds:uri="http://www.w3.org/XML/1998/namespace"/>
    <ds:schemaRef ds:uri="http://purl.org/dc/elements/1.1/"/>
    <ds:schemaRef ds:uri="http://schemas.microsoft.com/office/2006/metadata/properties"/>
    <ds:schemaRef ds:uri="http://schemas.microsoft.com/office/infopath/2007/PartnerControls"/>
    <ds:schemaRef ds:uri="4aaf35b1-80a8-48e7-9d03-c612add1997b"/>
  </ds:schemaRefs>
</ds:datastoreItem>
</file>

<file path=customXml/itemProps3.xml><?xml version="1.0" encoding="utf-8"?>
<ds:datastoreItem xmlns:ds="http://schemas.openxmlformats.org/officeDocument/2006/customXml" ds:itemID="{52A99968-BD51-4190-8FFF-47294D00868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13926</TotalTime>
  <Words>1470</Words>
  <Application>Microsoft Office PowerPoint</Application>
  <PresentationFormat>Widescreen</PresentationFormat>
  <Paragraphs>225</Paragraphs>
  <Slides>20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Kings Caslon Display</vt:lpstr>
      <vt:lpstr>KingsBureauGrot FiveOne</vt:lpstr>
      <vt:lpstr>Times New Roman</vt:lpstr>
      <vt:lpstr>Wingdings</vt:lpstr>
      <vt:lpstr>King's (advanced) 2</vt:lpstr>
      <vt:lpstr>Custom Design</vt:lpstr>
      <vt:lpstr>Better Treatments for Breathlessness in Palliative and End of Life Care  BETTER-B trial processes and delivery</vt:lpstr>
      <vt:lpstr>DISCLOSURE</vt:lpstr>
      <vt:lpstr>The BETTER-B Trial </vt:lpstr>
      <vt:lpstr>BETTER-B Main Trial Objective</vt:lpstr>
      <vt:lpstr>BETTER-B Sites</vt:lpstr>
      <vt:lpstr>BETTER-B Timeline</vt:lpstr>
      <vt:lpstr>Sponsorship &amp; contracting</vt:lpstr>
      <vt:lpstr>Sponsorship &amp; contracting</vt:lpstr>
      <vt:lpstr>Regulatory &amp; ethics submissions</vt:lpstr>
      <vt:lpstr>Regulatory &amp; ethics submissions</vt:lpstr>
      <vt:lpstr>Response times for CTA approval</vt:lpstr>
      <vt:lpstr>Challenges experienced and mitigation measures</vt:lpstr>
      <vt:lpstr>Other strategies to increase recruitment</vt:lpstr>
      <vt:lpstr>Translation</vt:lpstr>
      <vt:lpstr>PowerPoint Presentation</vt:lpstr>
      <vt:lpstr>BETTER-B Translations</vt:lpstr>
      <vt:lpstr>IMP</vt:lpstr>
      <vt:lpstr>Patient and Public Involvement (PPI)</vt:lpstr>
      <vt:lpstr>Key reflections</vt:lpstr>
      <vt:lpstr>PowerPoint Presentation</vt:lpstr>
    </vt:vector>
  </TitlesOfParts>
  <Company>KCL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King’s College London</dc:title>
  <dc:creator>reviewer 1</dc:creator>
  <dc:description>developed by Operandi Limited</dc:description>
  <cp:lastModifiedBy>Adejoke Oluyase</cp:lastModifiedBy>
  <cp:revision>393</cp:revision>
  <dcterms:created xsi:type="dcterms:W3CDTF">2007-11-26T14:49:58Z</dcterms:created>
  <dcterms:modified xsi:type="dcterms:W3CDTF">2023-12-11T10:40:35Z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0x0101004A8EE31ED79BA6469EC4F5043F97CC3C</vt:lpwstr>
  </property>
  <property fmtid="{D5CDD505-2E9C-101B-9397-08002B2CF9AE}" pid="3" name="MediaServiceImageTags">
    <vt:lpwstr/>
  </property>
</Properties>
</file>